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8"/>
  </p:notesMasterIdLst>
  <p:sldIdLst>
    <p:sldId id="333" r:id="rId2"/>
    <p:sldId id="398" r:id="rId3"/>
    <p:sldId id="397" r:id="rId4"/>
    <p:sldId id="257" r:id="rId5"/>
    <p:sldId id="258" r:id="rId6"/>
    <p:sldId id="260" r:id="rId7"/>
    <p:sldId id="271" r:id="rId8"/>
    <p:sldId id="272" r:id="rId9"/>
    <p:sldId id="334" r:id="rId10"/>
    <p:sldId id="273" r:id="rId11"/>
    <p:sldId id="274" r:id="rId12"/>
    <p:sldId id="275" r:id="rId13"/>
    <p:sldId id="266" r:id="rId14"/>
    <p:sldId id="335" r:id="rId15"/>
    <p:sldId id="267" r:id="rId16"/>
    <p:sldId id="268" r:id="rId17"/>
    <p:sldId id="269" r:id="rId18"/>
    <p:sldId id="270" r:id="rId19"/>
    <p:sldId id="336" r:id="rId20"/>
    <p:sldId id="276" r:id="rId21"/>
    <p:sldId id="277" r:id="rId22"/>
    <p:sldId id="278" r:id="rId23"/>
    <p:sldId id="279" r:id="rId24"/>
    <p:sldId id="337" r:id="rId25"/>
    <p:sldId id="280" r:id="rId26"/>
    <p:sldId id="399" r:id="rId27"/>
    <p:sldId id="281" r:id="rId28"/>
    <p:sldId id="282" r:id="rId29"/>
    <p:sldId id="338" r:id="rId30"/>
    <p:sldId id="283" r:id="rId31"/>
    <p:sldId id="284" r:id="rId32"/>
    <p:sldId id="285" r:id="rId33"/>
    <p:sldId id="286" r:id="rId34"/>
    <p:sldId id="287" r:id="rId35"/>
    <p:sldId id="355" r:id="rId36"/>
    <p:sldId id="288" r:id="rId37"/>
    <p:sldId id="289" r:id="rId38"/>
    <p:sldId id="290" r:id="rId39"/>
    <p:sldId id="291" r:id="rId40"/>
    <p:sldId id="292" r:id="rId41"/>
    <p:sldId id="293" r:id="rId42"/>
    <p:sldId id="294" r:id="rId43"/>
    <p:sldId id="295" r:id="rId44"/>
    <p:sldId id="261" r:id="rId45"/>
    <p:sldId id="356" r:id="rId46"/>
    <p:sldId id="262" r:id="rId47"/>
    <p:sldId id="339" r:id="rId48"/>
    <p:sldId id="340" r:id="rId49"/>
    <p:sldId id="358" r:id="rId50"/>
    <p:sldId id="341" r:id="rId51"/>
    <p:sldId id="342" r:id="rId52"/>
    <p:sldId id="343" r:id="rId53"/>
    <p:sldId id="357" r:id="rId54"/>
    <p:sldId id="344" r:id="rId55"/>
    <p:sldId id="345" r:id="rId56"/>
    <p:sldId id="346" r:id="rId57"/>
    <p:sldId id="360" r:id="rId58"/>
    <p:sldId id="347" r:id="rId59"/>
    <p:sldId id="348" r:id="rId60"/>
    <p:sldId id="349" r:id="rId61"/>
    <p:sldId id="350" r:id="rId62"/>
    <p:sldId id="359" r:id="rId63"/>
    <p:sldId id="351" r:id="rId64"/>
    <p:sldId id="361" r:id="rId65"/>
    <p:sldId id="352" r:id="rId66"/>
    <p:sldId id="353" r:id="rId67"/>
    <p:sldId id="354" r:id="rId68"/>
    <p:sldId id="362" r:id="rId69"/>
    <p:sldId id="363" r:id="rId70"/>
    <p:sldId id="368" r:id="rId71"/>
    <p:sldId id="374" r:id="rId72"/>
    <p:sldId id="370" r:id="rId73"/>
    <p:sldId id="369" r:id="rId74"/>
    <p:sldId id="371" r:id="rId75"/>
    <p:sldId id="372" r:id="rId76"/>
    <p:sldId id="375" r:id="rId77"/>
    <p:sldId id="373" r:id="rId78"/>
    <p:sldId id="364" r:id="rId79"/>
    <p:sldId id="365" r:id="rId80"/>
    <p:sldId id="400" r:id="rId81"/>
    <p:sldId id="366" r:id="rId82"/>
    <p:sldId id="408" r:id="rId83"/>
    <p:sldId id="409" r:id="rId84"/>
    <p:sldId id="402" r:id="rId85"/>
    <p:sldId id="401" r:id="rId86"/>
    <p:sldId id="405" r:id="rId87"/>
    <p:sldId id="406" r:id="rId88"/>
    <p:sldId id="407" r:id="rId89"/>
    <p:sldId id="367" r:id="rId90"/>
    <p:sldId id="410" r:id="rId91"/>
    <p:sldId id="263" r:id="rId92"/>
    <p:sldId id="376" r:id="rId93"/>
    <p:sldId id="383" r:id="rId94"/>
    <p:sldId id="384" r:id="rId95"/>
    <p:sldId id="381" r:id="rId96"/>
    <p:sldId id="382" r:id="rId97"/>
    <p:sldId id="379" r:id="rId98"/>
    <p:sldId id="403" r:id="rId99"/>
    <p:sldId id="385" r:id="rId100"/>
    <p:sldId id="380" r:id="rId101"/>
    <p:sldId id="377" r:id="rId102"/>
    <p:sldId id="390" r:id="rId103"/>
    <p:sldId id="394" r:id="rId104"/>
    <p:sldId id="391" r:id="rId105"/>
    <p:sldId id="392" r:id="rId106"/>
    <p:sldId id="393" r:id="rId107"/>
    <p:sldId id="395" r:id="rId108"/>
    <p:sldId id="386" r:id="rId109"/>
    <p:sldId id="387" r:id="rId110"/>
    <p:sldId id="388" r:id="rId111"/>
    <p:sldId id="389" r:id="rId112"/>
    <p:sldId id="404" r:id="rId113"/>
    <p:sldId id="396" r:id="rId114"/>
    <p:sldId id="378" r:id="rId115"/>
    <p:sldId id="264" r:id="rId116"/>
    <p:sldId id="265" r:id="rId11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18" d="100"/>
          <a:sy n="118"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b="1"/>
              <a:t>V8c. KOGA NE BI IMEL ZA SOSEDA?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barChart>
        <c:barDir val="col"/>
        <c:grouping val="clustered"/>
        <c:varyColors val="0"/>
        <c:ser>
          <c:idx val="0"/>
          <c:order val="0"/>
          <c:spPr>
            <a:solidFill>
              <a:srgbClr val="FF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 blok'!$N$375:$N$404</c:f>
              <c:strCache>
                <c:ptCount val="30"/>
                <c:pt idx="0">
                  <c:v>Judje 1992</c:v>
                </c:pt>
                <c:pt idx="1">
                  <c:v>1995</c:v>
                </c:pt>
                <c:pt idx="2">
                  <c:v>1999</c:v>
                </c:pt>
                <c:pt idx="3">
                  <c:v>2005</c:v>
                </c:pt>
                <c:pt idx="4">
                  <c:v>2008</c:v>
                </c:pt>
                <c:pt idx="5">
                  <c:v>2011</c:v>
                </c:pt>
                <c:pt idx="6">
                  <c:v>2017</c:v>
                </c:pt>
                <c:pt idx="7">
                  <c:v>2019</c:v>
                </c:pt>
                <c:pt idx="8">
                  <c:v>2022</c:v>
                </c:pt>
                <c:pt idx="9">
                  <c:v>2024</c:v>
                </c:pt>
                <c:pt idx="10">
                  <c:v>2025</c:v>
                </c:pt>
                <c:pt idx="11">
                  <c:v>Romi 1992</c:v>
                </c:pt>
                <c:pt idx="12">
                  <c:v>1995</c:v>
                </c:pt>
                <c:pt idx="13">
                  <c:v>1999</c:v>
                </c:pt>
                <c:pt idx="14">
                  <c:v>2005</c:v>
                </c:pt>
                <c:pt idx="15">
                  <c:v>2008</c:v>
                </c:pt>
                <c:pt idx="16">
                  <c:v>2011</c:v>
                </c:pt>
                <c:pt idx="17">
                  <c:v>2017</c:v>
                </c:pt>
                <c:pt idx="18">
                  <c:v>2019</c:v>
                </c:pt>
                <c:pt idx="19">
                  <c:v>2022</c:v>
                </c:pt>
                <c:pt idx="20">
                  <c:v>2024</c:v>
                </c:pt>
                <c:pt idx="21">
                  <c:v>2025</c:v>
                </c:pt>
                <c:pt idx="22">
                  <c:v>narkomani - 1992</c:v>
                </c:pt>
                <c:pt idx="23">
                  <c:v>1995</c:v>
                </c:pt>
                <c:pt idx="24">
                  <c:v>1999</c:v>
                </c:pt>
                <c:pt idx="25">
                  <c:v>2005</c:v>
                </c:pt>
                <c:pt idx="26">
                  <c:v>2008</c:v>
                </c:pt>
                <c:pt idx="27">
                  <c:v>2011</c:v>
                </c:pt>
                <c:pt idx="28">
                  <c:v>2017</c:v>
                </c:pt>
                <c:pt idx="29">
                  <c:v>2025</c:v>
                </c:pt>
              </c:strCache>
            </c:strRef>
          </c:cat>
          <c:val>
            <c:numRef>
              <c:f>'V blok'!$O$375:$O$404</c:f>
              <c:numCache>
                <c:formatCode>0</c:formatCode>
                <c:ptCount val="30"/>
                <c:pt idx="0">
                  <c:v>37.200000000000003</c:v>
                </c:pt>
                <c:pt idx="1">
                  <c:v>22</c:v>
                </c:pt>
                <c:pt idx="2">
                  <c:v>16.8</c:v>
                </c:pt>
                <c:pt idx="3">
                  <c:v>17.2</c:v>
                </c:pt>
                <c:pt idx="4">
                  <c:v>27.4</c:v>
                </c:pt>
                <c:pt idx="5">
                  <c:v>13.8</c:v>
                </c:pt>
                <c:pt idx="6">
                  <c:v>21.6</c:v>
                </c:pt>
                <c:pt idx="7">
                  <c:v>17.100000000000001</c:v>
                </c:pt>
                <c:pt idx="8">
                  <c:v>13.8</c:v>
                </c:pt>
                <c:pt idx="9">
                  <c:v>18.399999999999999</c:v>
                </c:pt>
                <c:pt idx="10">
                  <c:v>21.3</c:v>
                </c:pt>
                <c:pt idx="11">
                  <c:v>41.9</c:v>
                </c:pt>
                <c:pt idx="12">
                  <c:v>48.7</c:v>
                </c:pt>
                <c:pt idx="13">
                  <c:v>36.6</c:v>
                </c:pt>
                <c:pt idx="14">
                  <c:v>38.799999999999997</c:v>
                </c:pt>
                <c:pt idx="15">
                  <c:v>38</c:v>
                </c:pt>
                <c:pt idx="16">
                  <c:v>45.7</c:v>
                </c:pt>
                <c:pt idx="17">
                  <c:v>40.299999999999997</c:v>
                </c:pt>
                <c:pt idx="18">
                  <c:v>47.9</c:v>
                </c:pt>
                <c:pt idx="19">
                  <c:v>42.3</c:v>
                </c:pt>
                <c:pt idx="20">
                  <c:v>62</c:v>
                </c:pt>
                <c:pt idx="21">
                  <c:v>64.3</c:v>
                </c:pt>
                <c:pt idx="22">
                  <c:v>47</c:v>
                </c:pt>
                <c:pt idx="23">
                  <c:v>75.8</c:v>
                </c:pt>
                <c:pt idx="24">
                  <c:v>65.3</c:v>
                </c:pt>
                <c:pt idx="25">
                  <c:v>68.099999999999994</c:v>
                </c:pt>
                <c:pt idx="26">
                  <c:v>47.3</c:v>
                </c:pt>
                <c:pt idx="27">
                  <c:v>71.7</c:v>
                </c:pt>
                <c:pt idx="28">
                  <c:v>64.400000000000006</c:v>
                </c:pt>
                <c:pt idx="29">
                  <c:v>68.5</c:v>
                </c:pt>
              </c:numCache>
            </c:numRef>
          </c:val>
          <c:extLst>
            <c:ext xmlns:c16="http://schemas.microsoft.com/office/drawing/2014/chart" uri="{C3380CC4-5D6E-409C-BE32-E72D297353CC}">
              <c16:uniqueId val="{00000000-59B0-483E-8963-58C4D3023444}"/>
            </c:ext>
          </c:extLst>
        </c:ser>
        <c:dLbls>
          <c:showLegendKey val="0"/>
          <c:showVal val="0"/>
          <c:showCatName val="0"/>
          <c:showSerName val="0"/>
          <c:showPercent val="0"/>
          <c:showBubbleSize val="0"/>
        </c:dLbls>
        <c:gapWidth val="219"/>
        <c:overlap val="-27"/>
        <c:axId val="696068559"/>
        <c:axId val="696085359"/>
      </c:barChart>
      <c:catAx>
        <c:axId val="69606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6085359"/>
        <c:crosses val="autoZero"/>
        <c:auto val="1"/>
        <c:lblAlgn val="ctr"/>
        <c:lblOffset val="100"/>
        <c:noMultiLvlLbl val="0"/>
      </c:catAx>
      <c:valAx>
        <c:axId val="69608535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696068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l-S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a:lstStyle/>
          <a:p>
            <a:pPr>
              <a:defRPr sz="1200"/>
            </a:pPr>
            <a:r>
              <a:rPr lang="en-GB"/>
              <a:t>VČASIH DEMOKRACIJA NE DELUJE. KADAR SE TO ZGODI, NEKATERI MENIJO, DA POTREBUJEMO MOČNEGA VODITELJA, KI BI UREDIL STVARI; DRUGI MENIJO, DA JE TUDI TAKRAT DEMOKRACIJA NAJBOLJŠA.</a:t>
            </a:r>
          </a:p>
        </c:rich>
      </c:tx>
      <c:layout>
        <c:manualLayout>
          <c:xMode val="edge"/>
          <c:yMode val="edge"/>
          <c:x val="0.10455030762511716"/>
          <c:y val="5.6872037914691941E-2"/>
        </c:manualLayout>
      </c:layout>
      <c:overlay val="0"/>
    </c:title>
    <c:autoTitleDeleted val="0"/>
    <c:plotArea>
      <c:layout>
        <c:manualLayout>
          <c:layoutTarget val="inner"/>
          <c:xMode val="edge"/>
          <c:yMode val="edge"/>
          <c:x val="4.7658470858312249E-2"/>
          <c:y val="0.2237919682005067"/>
          <c:w val="0.91294187827791096"/>
          <c:h val="0.50176843460605169"/>
        </c:manualLayout>
      </c:layout>
      <c:lineChart>
        <c:grouping val="standard"/>
        <c:varyColors val="0"/>
        <c:ser>
          <c:idx val="0"/>
          <c:order val="0"/>
          <c:tx>
            <c:strRef>
              <c:f>'S blok'!$A$130</c:f>
              <c:strCache>
                <c:ptCount val="1"/>
                <c:pt idx="0">
                  <c:v>potrebujemo močnega voditelja</c:v>
                </c:pt>
              </c:strCache>
            </c:strRef>
          </c:tx>
          <c:marker>
            <c:symbol val="none"/>
          </c:marker>
          <c:cat>
            <c:strRef>
              <c:f>'S blok'!$B$129:$N$129</c:f>
              <c:strCache>
                <c:ptCount val="13"/>
                <c:pt idx="0">
                  <c:v>1995</c:v>
                </c:pt>
                <c:pt idx="1">
                  <c:v>2009</c:v>
                </c:pt>
                <c:pt idx="2">
                  <c:v>2013</c:v>
                </c:pt>
                <c:pt idx="3">
                  <c:v>2015</c:v>
                </c:pt>
                <c:pt idx="4">
                  <c:v>2018</c:v>
                </c:pt>
                <c:pt idx="5">
                  <c:v>2019_1</c:v>
                </c:pt>
                <c:pt idx="6">
                  <c:v>2019_2</c:v>
                </c:pt>
                <c:pt idx="7">
                  <c:v>2020_1</c:v>
                </c:pt>
                <c:pt idx="8">
                  <c:v>2020_3</c:v>
                </c:pt>
                <c:pt idx="9">
                  <c:v>2021</c:v>
                </c:pt>
                <c:pt idx="10">
                  <c:v>2022</c:v>
                </c:pt>
                <c:pt idx="11">
                  <c:v>2023</c:v>
                </c:pt>
                <c:pt idx="12">
                  <c:v>2024</c:v>
                </c:pt>
              </c:strCache>
            </c:strRef>
          </c:cat>
          <c:val>
            <c:numRef>
              <c:f>'S blok'!$B$130:$N$130</c:f>
              <c:numCache>
                <c:formatCode>0</c:formatCode>
                <c:ptCount val="13"/>
                <c:pt idx="0">
                  <c:v>45.4</c:v>
                </c:pt>
                <c:pt idx="1">
                  <c:v>37.6</c:v>
                </c:pt>
                <c:pt idx="2">
                  <c:v>55.2</c:v>
                </c:pt>
                <c:pt idx="3">
                  <c:v>62.4</c:v>
                </c:pt>
                <c:pt idx="4">
                  <c:v>54</c:v>
                </c:pt>
                <c:pt idx="5">
                  <c:v>46.2</c:v>
                </c:pt>
                <c:pt idx="6" formatCode="General">
                  <c:v>55.9</c:v>
                </c:pt>
                <c:pt idx="7">
                  <c:v>43.7</c:v>
                </c:pt>
                <c:pt idx="8" formatCode="General">
                  <c:v>36.799999999999997</c:v>
                </c:pt>
                <c:pt idx="9">
                  <c:v>34</c:v>
                </c:pt>
                <c:pt idx="10">
                  <c:v>43.73</c:v>
                </c:pt>
                <c:pt idx="11">
                  <c:v>36.799999999999997</c:v>
                </c:pt>
                <c:pt idx="12">
                  <c:v>44.1</c:v>
                </c:pt>
              </c:numCache>
            </c:numRef>
          </c:val>
          <c:smooth val="0"/>
          <c:extLst>
            <c:ext xmlns:c16="http://schemas.microsoft.com/office/drawing/2014/chart" uri="{C3380CC4-5D6E-409C-BE32-E72D297353CC}">
              <c16:uniqueId val="{00000000-7E8C-4DF8-BCC1-93FE479745D6}"/>
            </c:ext>
          </c:extLst>
        </c:ser>
        <c:ser>
          <c:idx val="1"/>
          <c:order val="1"/>
          <c:tx>
            <c:strRef>
              <c:f>'S blok'!$A$131</c:f>
              <c:strCache>
                <c:ptCount val="1"/>
                <c:pt idx="0">
                  <c:v>demokracija vedno najboljša</c:v>
                </c:pt>
              </c:strCache>
            </c:strRef>
          </c:tx>
          <c:spPr>
            <a:ln>
              <a:solidFill>
                <a:srgbClr val="FFC000"/>
              </a:solidFill>
            </a:ln>
          </c:spPr>
          <c:marker>
            <c:symbol val="none"/>
          </c:marker>
          <c:cat>
            <c:strRef>
              <c:f>'S blok'!$B$129:$N$129</c:f>
              <c:strCache>
                <c:ptCount val="13"/>
                <c:pt idx="0">
                  <c:v>1995</c:v>
                </c:pt>
                <c:pt idx="1">
                  <c:v>2009</c:v>
                </c:pt>
                <c:pt idx="2">
                  <c:v>2013</c:v>
                </c:pt>
                <c:pt idx="3">
                  <c:v>2015</c:v>
                </c:pt>
                <c:pt idx="4">
                  <c:v>2018</c:v>
                </c:pt>
                <c:pt idx="5">
                  <c:v>2019_1</c:v>
                </c:pt>
                <c:pt idx="6">
                  <c:v>2019_2</c:v>
                </c:pt>
                <c:pt idx="7">
                  <c:v>2020_1</c:v>
                </c:pt>
                <c:pt idx="8">
                  <c:v>2020_3</c:v>
                </c:pt>
                <c:pt idx="9">
                  <c:v>2021</c:v>
                </c:pt>
                <c:pt idx="10">
                  <c:v>2022</c:v>
                </c:pt>
                <c:pt idx="11">
                  <c:v>2023</c:v>
                </c:pt>
                <c:pt idx="12">
                  <c:v>2024</c:v>
                </c:pt>
              </c:strCache>
            </c:strRef>
          </c:cat>
          <c:val>
            <c:numRef>
              <c:f>'S blok'!$B$131:$N$131</c:f>
              <c:numCache>
                <c:formatCode>0</c:formatCode>
                <c:ptCount val="13"/>
                <c:pt idx="0">
                  <c:v>38.6</c:v>
                </c:pt>
                <c:pt idx="1">
                  <c:v>36</c:v>
                </c:pt>
                <c:pt idx="2">
                  <c:v>27.7</c:v>
                </c:pt>
                <c:pt idx="3">
                  <c:v>22.5</c:v>
                </c:pt>
                <c:pt idx="4">
                  <c:v>28.5</c:v>
                </c:pt>
                <c:pt idx="5">
                  <c:v>34.299999999999997</c:v>
                </c:pt>
                <c:pt idx="6" formatCode="General">
                  <c:v>31.4</c:v>
                </c:pt>
                <c:pt idx="7">
                  <c:v>35.5</c:v>
                </c:pt>
                <c:pt idx="8" formatCode="General">
                  <c:v>42.1</c:v>
                </c:pt>
                <c:pt idx="9">
                  <c:v>39.4</c:v>
                </c:pt>
                <c:pt idx="10">
                  <c:v>39.700000000000003</c:v>
                </c:pt>
                <c:pt idx="11">
                  <c:v>36.6</c:v>
                </c:pt>
                <c:pt idx="12">
                  <c:v>33.200000000000003</c:v>
                </c:pt>
              </c:numCache>
            </c:numRef>
          </c:val>
          <c:smooth val="0"/>
          <c:extLst>
            <c:ext xmlns:c16="http://schemas.microsoft.com/office/drawing/2014/chart" uri="{C3380CC4-5D6E-409C-BE32-E72D297353CC}">
              <c16:uniqueId val="{00000001-7E8C-4DF8-BCC1-93FE479745D6}"/>
            </c:ext>
          </c:extLst>
        </c:ser>
        <c:ser>
          <c:idx val="2"/>
          <c:order val="2"/>
          <c:tx>
            <c:strRef>
              <c:f>'S blok'!$A$132</c:f>
              <c:strCache>
                <c:ptCount val="1"/>
                <c:pt idx="0">
                  <c:v>ne vem, b.o.</c:v>
                </c:pt>
              </c:strCache>
            </c:strRef>
          </c:tx>
          <c:marker>
            <c:symbol val="none"/>
          </c:marker>
          <c:cat>
            <c:strRef>
              <c:f>'S blok'!$B$129:$N$129</c:f>
              <c:strCache>
                <c:ptCount val="13"/>
                <c:pt idx="0">
                  <c:v>1995</c:v>
                </c:pt>
                <c:pt idx="1">
                  <c:v>2009</c:v>
                </c:pt>
                <c:pt idx="2">
                  <c:v>2013</c:v>
                </c:pt>
                <c:pt idx="3">
                  <c:v>2015</c:v>
                </c:pt>
                <c:pt idx="4">
                  <c:v>2018</c:v>
                </c:pt>
                <c:pt idx="5">
                  <c:v>2019_1</c:v>
                </c:pt>
                <c:pt idx="6">
                  <c:v>2019_2</c:v>
                </c:pt>
                <c:pt idx="7">
                  <c:v>2020_1</c:v>
                </c:pt>
                <c:pt idx="8">
                  <c:v>2020_3</c:v>
                </c:pt>
                <c:pt idx="9">
                  <c:v>2021</c:v>
                </c:pt>
                <c:pt idx="10">
                  <c:v>2022</c:v>
                </c:pt>
                <c:pt idx="11">
                  <c:v>2023</c:v>
                </c:pt>
                <c:pt idx="12">
                  <c:v>2024</c:v>
                </c:pt>
              </c:strCache>
            </c:strRef>
          </c:cat>
          <c:val>
            <c:numRef>
              <c:f>'S blok'!$B$132:$N$132</c:f>
              <c:numCache>
                <c:formatCode>0</c:formatCode>
                <c:ptCount val="13"/>
                <c:pt idx="0">
                  <c:v>16.100000000000001</c:v>
                </c:pt>
                <c:pt idx="1">
                  <c:v>26.5</c:v>
                </c:pt>
                <c:pt idx="2">
                  <c:v>17</c:v>
                </c:pt>
                <c:pt idx="3">
                  <c:v>15.1</c:v>
                </c:pt>
                <c:pt idx="4">
                  <c:v>17.5</c:v>
                </c:pt>
                <c:pt idx="5">
                  <c:v>18.5</c:v>
                </c:pt>
                <c:pt idx="6" formatCode="General">
                  <c:v>12.6</c:v>
                </c:pt>
                <c:pt idx="7">
                  <c:v>20.8</c:v>
                </c:pt>
                <c:pt idx="8" formatCode="General">
                  <c:v>21</c:v>
                </c:pt>
                <c:pt idx="9">
                  <c:v>26.6</c:v>
                </c:pt>
                <c:pt idx="10">
                  <c:v>16.7</c:v>
                </c:pt>
                <c:pt idx="11">
                  <c:v>26.7</c:v>
                </c:pt>
                <c:pt idx="12">
                  <c:v>22.7</c:v>
                </c:pt>
              </c:numCache>
            </c:numRef>
          </c:val>
          <c:smooth val="0"/>
          <c:extLst>
            <c:ext xmlns:c16="http://schemas.microsoft.com/office/drawing/2014/chart" uri="{C3380CC4-5D6E-409C-BE32-E72D297353CC}">
              <c16:uniqueId val="{00000002-7E8C-4DF8-BCC1-93FE479745D6}"/>
            </c:ext>
          </c:extLst>
        </c:ser>
        <c:dLbls>
          <c:showLegendKey val="0"/>
          <c:showVal val="0"/>
          <c:showCatName val="0"/>
          <c:showSerName val="0"/>
          <c:showPercent val="0"/>
          <c:showBubbleSize val="0"/>
        </c:dLbls>
        <c:smooth val="0"/>
        <c:axId val="164897792"/>
        <c:axId val="163519808"/>
      </c:lineChart>
      <c:catAx>
        <c:axId val="164897792"/>
        <c:scaling>
          <c:orientation val="minMax"/>
        </c:scaling>
        <c:delete val="0"/>
        <c:axPos val="b"/>
        <c:numFmt formatCode="General" sourceLinked="1"/>
        <c:majorTickMark val="none"/>
        <c:minorTickMark val="none"/>
        <c:tickLblPos val="nextTo"/>
        <c:txPr>
          <a:bodyPr/>
          <a:lstStyle/>
          <a:p>
            <a:pPr>
              <a:defRPr sz="900"/>
            </a:pPr>
            <a:endParaRPr lang="sl-SI"/>
          </a:p>
        </c:txPr>
        <c:crossAx val="163519808"/>
        <c:crosses val="autoZero"/>
        <c:auto val="1"/>
        <c:lblAlgn val="ctr"/>
        <c:lblOffset val="100"/>
        <c:noMultiLvlLbl val="0"/>
      </c:catAx>
      <c:valAx>
        <c:axId val="163519808"/>
        <c:scaling>
          <c:orientation val="minMax"/>
        </c:scaling>
        <c:delete val="0"/>
        <c:axPos val="l"/>
        <c:majorGridlines>
          <c:spPr>
            <a:ln>
              <a:prstDash val="solid"/>
            </a:ln>
          </c:spPr>
        </c:majorGridlines>
        <c:numFmt formatCode="0" sourceLinked="1"/>
        <c:majorTickMark val="none"/>
        <c:minorTickMark val="none"/>
        <c:tickLblPos val="nextTo"/>
        <c:crossAx val="164897792"/>
        <c:crosses val="autoZero"/>
        <c:crossBetween val="between"/>
      </c:valAx>
      <c:spPr>
        <a:ln>
          <a:solidFill>
            <a:schemeClr val="tx1">
              <a:tint val="75000"/>
              <a:shade val="95000"/>
              <a:satMod val="105000"/>
            </a:schemeClr>
          </a:solidFill>
        </a:ln>
      </c:spPr>
    </c:plotArea>
    <c:legend>
      <c:legendPos val="r"/>
      <c:layout>
        <c:manualLayout>
          <c:xMode val="edge"/>
          <c:yMode val="edge"/>
          <c:x val="0.60616250911862868"/>
          <c:y val="0.80272760480306793"/>
          <c:w val="0.28973941208210996"/>
          <c:h val="0.1972723951969321"/>
        </c:manualLayout>
      </c:layout>
      <c:overlay val="0"/>
      <c:txPr>
        <a:bodyPr/>
        <a:lstStyle/>
        <a:p>
          <a:pPr>
            <a:defRPr sz="1000"/>
          </a:pPr>
          <a:endParaRPr lang="sl-SI"/>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l-SI" b="1" baseline="0"/>
              <a:t>DE11. VOLIL BI</a:t>
            </a:r>
          </a:p>
          <a:p>
            <a:pPr>
              <a:defRPr/>
            </a:pPr>
            <a:endParaRPr lang="sl-SI" b="1"/>
          </a:p>
        </c:rich>
      </c:tx>
      <c:layout>
        <c:manualLayout>
          <c:xMode val="edge"/>
          <c:yMode val="edge"/>
          <c:x val="0.42602266021095198"/>
          <c:y val="3.141131454953673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l-SI"/>
        </a:p>
      </c:txPr>
    </c:title>
    <c:autoTitleDeleted val="0"/>
    <c:plotArea>
      <c:layout>
        <c:manualLayout>
          <c:layoutTarget val="inner"/>
          <c:xMode val="edge"/>
          <c:yMode val="edge"/>
          <c:x val="4.8652219498552224E-2"/>
          <c:y val="0.15899560876153643"/>
          <c:w val="0.91429471316085498"/>
          <c:h val="0.61090244442336283"/>
        </c:manualLayout>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l-S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 - DE blok'!$F$814:$F$824</c:f>
              <c:strCache>
                <c:ptCount val="11"/>
                <c:pt idx="0">
                  <c:v>Svoboda</c:v>
                </c:pt>
                <c:pt idx="1">
                  <c:v>SDS</c:v>
                </c:pt>
                <c:pt idx="2">
                  <c:v>Nsi</c:v>
                </c:pt>
                <c:pt idx="3">
                  <c:v>SD</c:v>
                </c:pt>
                <c:pt idx="4">
                  <c:v>Levica </c:v>
                </c:pt>
                <c:pt idx="5">
                  <c:v>Vesna</c:v>
                </c:pt>
                <c:pt idx="6">
                  <c:v>Resni.ca</c:v>
                </c:pt>
                <c:pt idx="7">
                  <c:v>Piratska</c:v>
                </c:pt>
                <c:pt idx="8">
                  <c:v>Demokrati</c:v>
                </c:pt>
                <c:pt idx="9">
                  <c:v>drugo</c:v>
                </c:pt>
                <c:pt idx="10">
                  <c:v>ne vem</c:v>
                </c:pt>
              </c:strCache>
            </c:strRef>
          </c:cat>
          <c:val>
            <c:numRef>
              <c:f>'V - DE blok'!$G$814:$G$824</c:f>
              <c:numCache>
                <c:formatCode>0</c:formatCode>
                <c:ptCount val="11"/>
                <c:pt idx="0">
                  <c:v>11.7</c:v>
                </c:pt>
                <c:pt idx="1">
                  <c:v>13.6</c:v>
                </c:pt>
                <c:pt idx="2">
                  <c:v>3.9</c:v>
                </c:pt>
                <c:pt idx="3">
                  <c:v>4.8</c:v>
                </c:pt>
                <c:pt idx="4">
                  <c:v>3</c:v>
                </c:pt>
                <c:pt idx="5">
                  <c:v>5.8</c:v>
                </c:pt>
                <c:pt idx="6">
                  <c:v>4.4000000000000004</c:v>
                </c:pt>
                <c:pt idx="7">
                  <c:v>3.2</c:v>
                </c:pt>
                <c:pt idx="8">
                  <c:v>2.1</c:v>
                </c:pt>
                <c:pt idx="9">
                  <c:v>9.4</c:v>
                </c:pt>
                <c:pt idx="10">
                  <c:v>38.200000000000003</c:v>
                </c:pt>
              </c:numCache>
            </c:numRef>
          </c:val>
          <c:extLst>
            <c:ext xmlns:c16="http://schemas.microsoft.com/office/drawing/2014/chart" uri="{C3380CC4-5D6E-409C-BE32-E72D297353CC}">
              <c16:uniqueId val="{00000000-8087-45A3-A04F-6A5CEE2A90BD}"/>
            </c:ext>
          </c:extLst>
        </c:ser>
        <c:dLbls>
          <c:showLegendKey val="0"/>
          <c:showVal val="0"/>
          <c:showCatName val="0"/>
          <c:showSerName val="0"/>
          <c:showPercent val="0"/>
          <c:showBubbleSize val="0"/>
        </c:dLbls>
        <c:gapWidth val="100"/>
        <c:axId val="1750874944"/>
        <c:axId val="1750861024"/>
      </c:barChart>
      <c:catAx>
        <c:axId val="17508749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l-SI"/>
          </a:p>
        </c:txPr>
        <c:crossAx val="1750861024"/>
        <c:crosses val="autoZero"/>
        <c:auto val="1"/>
        <c:lblAlgn val="ctr"/>
        <c:lblOffset val="100"/>
        <c:noMultiLvlLbl val="0"/>
      </c:catAx>
      <c:valAx>
        <c:axId val="17508610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l-SI"/>
          </a:p>
        </c:txPr>
        <c:crossAx val="1750874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sl-S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0.02039</cdr:x>
      <cdr:y>0.89786</cdr:y>
    </cdr:from>
    <cdr:to>
      <cdr:x>0.35793</cdr:x>
      <cdr:y>0.94864</cdr:y>
    </cdr:to>
    <cdr:sp macro="" textlink="">
      <cdr:nvSpPr>
        <cdr:cNvPr id="3" name="TextBox 6"/>
        <cdr:cNvSpPr txBox="1"/>
      </cdr:nvSpPr>
      <cdr:spPr>
        <a:xfrm xmlns:a="http://schemas.openxmlformats.org/drawingml/2006/main">
          <a:off x="139252" y="3846742"/>
          <a:ext cx="2305183" cy="217560"/>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sl-SI" sz="800" i="1"/>
            <a:t>FDV - CJMMK, Slovensko javno mnenje </a:t>
          </a:r>
          <a:r>
            <a:rPr lang="en-GB" sz="800" i="1"/>
            <a:t>1995</a:t>
          </a:r>
          <a:r>
            <a:rPr lang="sl-SI" sz="800" i="1"/>
            <a:t> - 2024</a:t>
          </a:r>
        </a:p>
      </cdr:txBody>
    </cdr:sp>
  </cdr:relSizeAnchor>
  <cdr:relSizeAnchor xmlns:cdr="http://schemas.openxmlformats.org/drawingml/2006/chartDrawing">
    <cdr:from>
      <cdr:x>0.04941</cdr:x>
      <cdr:y>0.24356</cdr:y>
    </cdr:from>
    <cdr:to>
      <cdr:x>0.09241</cdr:x>
      <cdr:y>0.31461</cdr:y>
    </cdr:to>
    <cdr:sp macro="" textlink="">
      <cdr:nvSpPr>
        <cdr:cNvPr id="5" name="TextBox 2"/>
        <cdr:cNvSpPr txBox="1"/>
      </cdr:nvSpPr>
      <cdr:spPr>
        <a:xfrm xmlns:a="http://schemas.openxmlformats.org/drawingml/2006/main">
          <a:off x="284606" y="983625"/>
          <a:ext cx="247680" cy="286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a:t>%</a:t>
          </a:r>
        </a:p>
      </cdr:txBody>
    </cdr:sp>
  </cdr:relSizeAnchor>
</c:userShapes>
</file>

<file path=ppt/drawings/drawing2.xml><?xml version="1.0" encoding="utf-8"?>
<c:userShapes xmlns:c="http://schemas.openxmlformats.org/drawingml/2006/chart">
  <cdr:relSizeAnchor xmlns:cdr="http://schemas.openxmlformats.org/drawingml/2006/chartDrawing">
    <cdr:from>
      <cdr:x>0.02522</cdr:x>
      <cdr:y>0.91509</cdr:y>
    </cdr:from>
    <cdr:to>
      <cdr:x>0.51335</cdr:x>
      <cdr:y>0.98464</cdr:y>
    </cdr:to>
    <cdr:sp macro="" textlink="">
      <cdr:nvSpPr>
        <cdr:cNvPr id="2" name="TextBox 1">
          <a:extLst xmlns:a="http://schemas.openxmlformats.org/drawingml/2006/main">
            <a:ext uri="{FF2B5EF4-FFF2-40B4-BE49-F238E27FC236}">
              <a16:creationId xmlns:a16="http://schemas.microsoft.com/office/drawing/2014/main" id="{2848978E-4D94-F912-E6C7-D557C6DDE7D0}"/>
            </a:ext>
          </a:extLst>
        </cdr:cNvPr>
        <cdr:cNvSpPr txBox="1"/>
      </cdr:nvSpPr>
      <cdr:spPr>
        <a:xfrm xmlns:a="http://schemas.openxmlformats.org/drawingml/2006/main">
          <a:off x="161924" y="4824414"/>
          <a:ext cx="3133725" cy="366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sl-SI" sz="1100" i="1" kern="1200"/>
            <a:t>FDV</a:t>
          </a:r>
          <a:r>
            <a:rPr lang="sl-SI" sz="1100" i="1" kern="1200" baseline="0"/>
            <a:t> - CJMMK, Slovensko javno mnenje 2025; N=948</a:t>
          </a:r>
          <a:endParaRPr lang="sl-SI" sz="1100" i="1"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FE666-F724-4E3F-A0F4-B814FDD4B623}" type="datetimeFigureOut">
              <a:rPr lang="sl-SI" smtClean="0"/>
              <a:t>8. 09. 2025</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617A09-B32B-4F73-88F1-C16072E08119}" type="slidenum">
              <a:rPr lang="sl-SI" smtClean="0"/>
              <a:t>‹#›</a:t>
            </a:fld>
            <a:endParaRPr lang="sl-SI"/>
          </a:p>
        </p:txBody>
      </p:sp>
    </p:spTree>
    <p:extLst>
      <p:ext uri="{BB962C8B-B14F-4D97-AF65-F5344CB8AC3E}">
        <p14:creationId xmlns:p14="http://schemas.microsoft.com/office/powerpoint/2010/main" val="7750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fld id="{BC998B03-7912-4197-AF22-875BB9C7DE4E}" type="slidenum">
              <a:rPr lang="sl-SI" smtClean="0"/>
              <a:pPr eaLnBrk="1" hangingPunct="1"/>
              <a:t>1</a:t>
            </a:fld>
            <a:endParaRPr lang="sl-SI"/>
          </a:p>
        </p:txBody>
      </p:sp>
      <p:sp>
        <p:nvSpPr>
          <p:cNvPr id="86019" name="Rectangle 2"/>
          <p:cNvSpPr>
            <a:spLocks noGrp="1" noRot="1" noChangeAspect="1" noChangeArrowheads="1" noTextEdit="1"/>
          </p:cNvSpPr>
          <p:nvPr>
            <p:ph type="sldImg"/>
          </p:nvPr>
        </p:nvSpPr>
        <p:spPr>
          <a:xfrm>
            <a:off x="-223838" y="808038"/>
            <a:ext cx="7185026" cy="4041775"/>
          </a:xfrm>
          <a:ln/>
        </p:spPr>
      </p:sp>
      <p:sp>
        <p:nvSpPr>
          <p:cNvPr id="86020" name="Rectangle 3"/>
          <p:cNvSpPr>
            <a:spLocks noGrp="1" noChangeArrowheads="1"/>
          </p:cNvSpPr>
          <p:nvPr>
            <p:ph type="body" idx="1"/>
          </p:nvPr>
        </p:nvSpPr>
        <p:spPr>
          <a:noFill/>
        </p:spPr>
        <p:txBody>
          <a:bodyPr/>
          <a:lstStyle/>
          <a:p>
            <a:pPr eaLnBrk="1" hangingPunct="1"/>
            <a:endParaRPr lang="sl-SI" dirty="0">
              <a:latin typeface="Arial" pitchFamily="34" charset="0"/>
            </a:endParaRPr>
          </a:p>
        </p:txBody>
      </p:sp>
      <p:sp>
        <p:nvSpPr>
          <p:cNvPr id="86021" name="Footer Placeholder 1"/>
          <p:cNvSpPr>
            <a:spLocks noGrp="1"/>
          </p:cNvSpPr>
          <p:nvPr>
            <p:ph type="ftr" sz="quarter" idx="4"/>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endParaRPr lang="sl-SI"/>
          </a:p>
        </p:txBody>
      </p:sp>
      <p:sp>
        <p:nvSpPr>
          <p:cNvPr id="86022" name="Header Placeholder 2"/>
          <p:cNvSpPr>
            <a:spLocks noGrp="1"/>
          </p:cNvSpPr>
          <p:nvPr>
            <p:ph type="hdr" sz="quarter"/>
          </p:nvPr>
        </p:nvSpPr>
        <p:spPr>
          <a:noFill/>
        </p:spPr>
        <p:txBody>
          <a:bodyPr/>
          <a:lstStyle>
            <a:lvl1pPr eaLnBrk="0" hangingPunct="0">
              <a:defRPr>
                <a:solidFill>
                  <a:schemeClr val="tx1"/>
                </a:solidFill>
                <a:latin typeface="Arial" pitchFamily="34" charset="0"/>
              </a:defRPr>
            </a:lvl1pPr>
            <a:lvl2pPr marL="747779" indent="-287607" eaLnBrk="0" hangingPunct="0">
              <a:defRPr>
                <a:solidFill>
                  <a:schemeClr val="tx1"/>
                </a:solidFill>
                <a:latin typeface="Arial" pitchFamily="34" charset="0"/>
              </a:defRPr>
            </a:lvl2pPr>
            <a:lvl3pPr marL="1150430" indent="-230086" eaLnBrk="0" hangingPunct="0">
              <a:defRPr>
                <a:solidFill>
                  <a:schemeClr val="tx1"/>
                </a:solidFill>
                <a:latin typeface="Arial" pitchFamily="34" charset="0"/>
              </a:defRPr>
            </a:lvl3pPr>
            <a:lvl4pPr marL="1610601" indent="-230086" eaLnBrk="0" hangingPunct="0">
              <a:defRPr>
                <a:solidFill>
                  <a:schemeClr val="tx1"/>
                </a:solidFill>
                <a:latin typeface="Arial" pitchFamily="34" charset="0"/>
              </a:defRPr>
            </a:lvl4pPr>
            <a:lvl5pPr marL="2070773" indent="-230086" eaLnBrk="0" hangingPunct="0">
              <a:defRPr>
                <a:solidFill>
                  <a:schemeClr val="tx1"/>
                </a:solidFill>
                <a:latin typeface="Arial" pitchFamily="34" charset="0"/>
              </a:defRPr>
            </a:lvl5pPr>
            <a:lvl6pPr marL="2530945" indent="-230086" eaLnBrk="0" fontAlgn="base" hangingPunct="0">
              <a:spcBef>
                <a:spcPct val="0"/>
              </a:spcBef>
              <a:spcAft>
                <a:spcPct val="0"/>
              </a:spcAft>
              <a:defRPr>
                <a:solidFill>
                  <a:schemeClr val="tx1"/>
                </a:solidFill>
                <a:latin typeface="Arial" pitchFamily="34" charset="0"/>
              </a:defRPr>
            </a:lvl6pPr>
            <a:lvl7pPr marL="2991117" indent="-230086" eaLnBrk="0" fontAlgn="base" hangingPunct="0">
              <a:spcBef>
                <a:spcPct val="0"/>
              </a:spcBef>
              <a:spcAft>
                <a:spcPct val="0"/>
              </a:spcAft>
              <a:defRPr>
                <a:solidFill>
                  <a:schemeClr val="tx1"/>
                </a:solidFill>
                <a:latin typeface="Arial" pitchFamily="34" charset="0"/>
              </a:defRPr>
            </a:lvl7pPr>
            <a:lvl8pPr marL="3451289" indent="-230086" eaLnBrk="0" fontAlgn="base" hangingPunct="0">
              <a:spcBef>
                <a:spcPct val="0"/>
              </a:spcBef>
              <a:spcAft>
                <a:spcPct val="0"/>
              </a:spcAft>
              <a:defRPr>
                <a:solidFill>
                  <a:schemeClr val="tx1"/>
                </a:solidFill>
                <a:latin typeface="Arial" pitchFamily="34" charset="0"/>
              </a:defRPr>
            </a:lvl8pPr>
            <a:lvl9pPr marL="3911460" indent="-230086" eaLnBrk="0" fontAlgn="base" hangingPunct="0">
              <a:spcBef>
                <a:spcPct val="0"/>
              </a:spcBef>
              <a:spcAft>
                <a:spcPct val="0"/>
              </a:spcAft>
              <a:defRPr>
                <a:solidFill>
                  <a:schemeClr val="tx1"/>
                </a:solidFill>
                <a:latin typeface="Arial" pitchFamily="34" charset="0"/>
              </a:defRPr>
            </a:lvl9pPr>
          </a:lstStyle>
          <a:p>
            <a:pPr eaLnBrk="1" hangingPunct="1"/>
            <a:r>
              <a:rPr lang="pl-PL" dirty="0"/>
              <a:t>CJMMK - samo za interno </a:t>
            </a:r>
            <a:r>
              <a:rPr lang="pl-PL" dirty="0" err="1"/>
              <a:t>uporabo</a:t>
            </a:r>
            <a:r>
              <a:rPr lang="pl-PL" dirty="0"/>
              <a:t> Centra</a:t>
            </a:r>
            <a:endParaRPr lang="sl-SI" dirty="0"/>
          </a:p>
        </p:txBody>
      </p:sp>
    </p:spTree>
    <p:extLst>
      <p:ext uri="{BB962C8B-B14F-4D97-AF65-F5344CB8AC3E}">
        <p14:creationId xmlns:p14="http://schemas.microsoft.com/office/powerpoint/2010/main" val="80022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28</a:t>
            </a:fld>
            <a:endParaRPr lang="sl-SI"/>
          </a:p>
        </p:txBody>
      </p:sp>
    </p:spTree>
    <p:extLst>
      <p:ext uri="{BB962C8B-B14F-4D97-AF65-F5344CB8AC3E}">
        <p14:creationId xmlns:p14="http://schemas.microsoft.com/office/powerpoint/2010/main" val="4277986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32</a:t>
            </a:fld>
            <a:endParaRPr lang="sl-SI"/>
          </a:p>
        </p:txBody>
      </p:sp>
    </p:spTree>
    <p:extLst>
      <p:ext uri="{BB962C8B-B14F-4D97-AF65-F5344CB8AC3E}">
        <p14:creationId xmlns:p14="http://schemas.microsoft.com/office/powerpoint/2010/main" val="1875489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37</a:t>
            </a:fld>
            <a:endParaRPr lang="sl-SI"/>
          </a:p>
        </p:txBody>
      </p:sp>
    </p:spTree>
    <p:extLst>
      <p:ext uri="{BB962C8B-B14F-4D97-AF65-F5344CB8AC3E}">
        <p14:creationId xmlns:p14="http://schemas.microsoft.com/office/powerpoint/2010/main" val="269008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90</a:t>
            </a:fld>
            <a:endParaRPr lang="sl-SI"/>
          </a:p>
        </p:txBody>
      </p:sp>
    </p:spTree>
    <p:extLst>
      <p:ext uri="{BB962C8B-B14F-4D97-AF65-F5344CB8AC3E}">
        <p14:creationId xmlns:p14="http://schemas.microsoft.com/office/powerpoint/2010/main" val="323667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5"/>
          </p:nvPr>
        </p:nvSpPr>
        <p:spPr/>
        <p:txBody>
          <a:bodyPr/>
          <a:lstStyle/>
          <a:p>
            <a:fld id="{01617A09-B32B-4F73-88F1-C16072E08119}" type="slidenum">
              <a:rPr lang="sl-SI" smtClean="0"/>
              <a:t>99</a:t>
            </a:fld>
            <a:endParaRPr lang="sl-SI"/>
          </a:p>
        </p:txBody>
      </p:sp>
    </p:spTree>
    <p:extLst>
      <p:ext uri="{BB962C8B-B14F-4D97-AF65-F5344CB8AC3E}">
        <p14:creationId xmlns:p14="http://schemas.microsoft.com/office/powerpoint/2010/main" val="984061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E3C5-04EC-0F0F-9273-E6F3E87029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8362580E-7D19-AB9F-FB3E-EDD2A41FD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B6A9615A-7150-1D0F-3E20-FC9DDF35EF84}"/>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5" name="Footer Placeholder 4">
            <a:extLst>
              <a:ext uri="{FF2B5EF4-FFF2-40B4-BE49-F238E27FC236}">
                <a16:creationId xmlns:a16="http://schemas.microsoft.com/office/drawing/2014/main" id="{C2E9DD38-FE13-6AA6-5F13-EB55F79B2CCC}"/>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2FF93CFD-3498-0F5A-9142-3A7396A1D729}"/>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4291058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AC0A-7CEA-A2AE-37C4-7C1C3D906369}"/>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24E1A72-4571-874F-7E5B-D862076FE9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0994170-7B88-672B-77C0-90116126D3ED}"/>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5" name="Footer Placeholder 4">
            <a:extLst>
              <a:ext uri="{FF2B5EF4-FFF2-40B4-BE49-F238E27FC236}">
                <a16:creationId xmlns:a16="http://schemas.microsoft.com/office/drawing/2014/main" id="{0D17E363-B503-CFBD-70A8-BC84B081C217}"/>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A2C61A1-964C-B1EE-335D-3F27D186B823}"/>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06301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549D33-7FF4-9B88-127C-F992D64476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DC43ACD-1BBA-B79D-6D93-7AD796FD68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BFC7FD8-4E46-38AC-0506-813E2A8A938B}"/>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5" name="Footer Placeholder 4">
            <a:extLst>
              <a:ext uri="{FF2B5EF4-FFF2-40B4-BE49-F238E27FC236}">
                <a16:creationId xmlns:a16="http://schemas.microsoft.com/office/drawing/2014/main" id="{BA950047-51F0-52BA-0199-E33E4C64E1ED}"/>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D5B5A31E-79D4-9195-FD04-249682BB589C}"/>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13120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41581-DB40-EFEF-80E1-BC7AC90DD3E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5A9A0D0-32F1-8893-6C67-B0B3A11A5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1E18031-1CB5-274B-6AF3-CEB42D524A24}"/>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5" name="Footer Placeholder 4">
            <a:extLst>
              <a:ext uri="{FF2B5EF4-FFF2-40B4-BE49-F238E27FC236}">
                <a16:creationId xmlns:a16="http://schemas.microsoft.com/office/drawing/2014/main" id="{49586117-6955-7ABC-25C5-012E9D36EF52}"/>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6DF3BE3D-E84F-779B-C376-FA679C783A94}"/>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299407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817F-04FA-1423-3146-D4FEE1694C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23856BB2-A19F-FA0D-7269-3FE62B1350D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7E3CE-A88A-96DC-4A1F-DC602BD46E6D}"/>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5" name="Footer Placeholder 4">
            <a:extLst>
              <a:ext uri="{FF2B5EF4-FFF2-40B4-BE49-F238E27FC236}">
                <a16:creationId xmlns:a16="http://schemas.microsoft.com/office/drawing/2014/main" id="{9DB10274-D2BD-1219-5B44-BCD48F61F631}"/>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8E5991DA-E54E-C660-6BBB-2E9A9FBCED8A}"/>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073705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6E72-AE19-4947-FC7E-AEBC2F8E44A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76833FD-7217-DE6F-F1D3-5C70AE41B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D05607C8-60A5-0E8D-C63B-8B3E52E35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C05C1F5-5025-C540-2DBB-8707378E314C}"/>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6" name="Footer Placeholder 5">
            <a:extLst>
              <a:ext uri="{FF2B5EF4-FFF2-40B4-BE49-F238E27FC236}">
                <a16:creationId xmlns:a16="http://schemas.microsoft.com/office/drawing/2014/main" id="{FCEB9264-FD7E-9B04-AC53-9AAEDCE3A937}"/>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6EEBA535-1DAE-9EB0-B1DC-6740BEBBB3EB}"/>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536794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364B-6971-4B21-A730-5DEDA44E6871}"/>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20B2AD0-D3FC-D395-BBD1-8D1A24BD48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66DF6D-475B-8473-1AE6-F513A02128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4D15219-9863-0F85-88EC-BA58F257F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B9DE1-9DA3-1B0B-4905-1321D170CB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80DAADB0-86FA-A91B-ACF5-8BB0ABE7DA9B}"/>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8" name="Footer Placeholder 7">
            <a:extLst>
              <a:ext uri="{FF2B5EF4-FFF2-40B4-BE49-F238E27FC236}">
                <a16:creationId xmlns:a16="http://schemas.microsoft.com/office/drawing/2014/main" id="{643ED9D3-715A-596F-E96F-07E7D249576C}"/>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ED305C7F-0AF5-1BFF-456D-87EF8509EC6B}"/>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6390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6C4C-E702-004A-0C18-477FD4AC1A70}"/>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2AFA9A04-BB00-E8A6-2714-9C371AE15AE2}"/>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4" name="Footer Placeholder 3">
            <a:extLst>
              <a:ext uri="{FF2B5EF4-FFF2-40B4-BE49-F238E27FC236}">
                <a16:creationId xmlns:a16="http://schemas.microsoft.com/office/drawing/2014/main" id="{8E7DB0A8-6191-F1B9-8138-FF486CCA3F5D}"/>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6113400C-7454-1EE7-87B0-4ADB249810E9}"/>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263482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21D1D-883E-1218-FDB4-146AD32607D1}"/>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3" name="Footer Placeholder 2">
            <a:extLst>
              <a:ext uri="{FF2B5EF4-FFF2-40B4-BE49-F238E27FC236}">
                <a16:creationId xmlns:a16="http://schemas.microsoft.com/office/drawing/2014/main" id="{0A6C77B9-33E1-A00B-DA1D-BAB342505F86}"/>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219C17DE-0207-438A-5969-76870BB982E1}"/>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64066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EB29-E8AA-51AA-43C3-F9AF5BD39F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AD34A911-87A6-6E50-A74D-1614E8D0A9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F1777453-B89D-E09F-6B14-50B930ECB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A240E-F9F6-A1F2-114D-A24726128DDD}"/>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6" name="Footer Placeholder 5">
            <a:extLst>
              <a:ext uri="{FF2B5EF4-FFF2-40B4-BE49-F238E27FC236}">
                <a16:creationId xmlns:a16="http://schemas.microsoft.com/office/drawing/2014/main" id="{F59A7B8C-4280-499A-2C78-289FF4BE0E9D}"/>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7F8512B3-72EB-1D5C-9A51-8E9FB1909807}"/>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3227067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47A4F-5420-B53F-D032-ACFC03BFC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D93DCD55-7C77-EF4D-D70E-53F4D6E8B5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431176F8-1A57-5769-C191-AE5B49DA4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6CF2B-8E31-79B8-E968-2BE2F43DBC2F}"/>
              </a:ext>
            </a:extLst>
          </p:cNvPr>
          <p:cNvSpPr>
            <a:spLocks noGrp="1"/>
          </p:cNvSpPr>
          <p:nvPr>
            <p:ph type="dt" sz="half" idx="10"/>
          </p:nvPr>
        </p:nvSpPr>
        <p:spPr/>
        <p:txBody>
          <a:bodyPr/>
          <a:lstStyle/>
          <a:p>
            <a:fld id="{9A4A2781-E40E-4033-AE94-5DB2E5B3D7BB}" type="datetimeFigureOut">
              <a:rPr lang="sl-SI" smtClean="0"/>
              <a:t>8. 09. 2025</a:t>
            </a:fld>
            <a:endParaRPr lang="sl-SI"/>
          </a:p>
        </p:txBody>
      </p:sp>
      <p:sp>
        <p:nvSpPr>
          <p:cNvPr id="6" name="Footer Placeholder 5">
            <a:extLst>
              <a:ext uri="{FF2B5EF4-FFF2-40B4-BE49-F238E27FC236}">
                <a16:creationId xmlns:a16="http://schemas.microsoft.com/office/drawing/2014/main" id="{2E7CA20D-01E9-DF9D-176A-0377D5A813B5}"/>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668B1EA1-76FB-5A99-5748-CC9676AAA7EB}"/>
              </a:ext>
            </a:extLst>
          </p:cNvPr>
          <p:cNvSpPr>
            <a:spLocks noGrp="1"/>
          </p:cNvSpPr>
          <p:nvPr>
            <p:ph type="sldNum" sz="quarter" idx="12"/>
          </p:nvPr>
        </p:nvSpPr>
        <p:spPr/>
        <p:txBody>
          <a:bodyPr/>
          <a:lstStyle/>
          <a:p>
            <a:fld id="{E4BC4D7F-96D5-4B40-AB96-609964E18032}" type="slidenum">
              <a:rPr lang="sl-SI" smtClean="0"/>
              <a:t>‹#›</a:t>
            </a:fld>
            <a:endParaRPr lang="sl-SI"/>
          </a:p>
        </p:txBody>
      </p:sp>
    </p:spTree>
    <p:extLst>
      <p:ext uri="{BB962C8B-B14F-4D97-AF65-F5344CB8AC3E}">
        <p14:creationId xmlns:p14="http://schemas.microsoft.com/office/powerpoint/2010/main" val="953435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F13EC0-2E69-3DB5-A517-49EF1F45A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494C0479-2BD5-867C-D3FA-12EAC50BE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974B270-D2A9-E48B-3198-CC4F6907B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4A2781-E40E-4033-AE94-5DB2E5B3D7BB}" type="datetimeFigureOut">
              <a:rPr lang="sl-SI" smtClean="0"/>
              <a:t>8. 09. 2025</a:t>
            </a:fld>
            <a:endParaRPr lang="sl-SI"/>
          </a:p>
        </p:txBody>
      </p:sp>
      <p:sp>
        <p:nvSpPr>
          <p:cNvPr id="5" name="Footer Placeholder 4">
            <a:extLst>
              <a:ext uri="{FF2B5EF4-FFF2-40B4-BE49-F238E27FC236}">
                <a16:creationId xmlns:a16="http://schemas.microsoft.com/office/drawing/2014/main" id="{3AFB8C04-EEE2-293B-662A-868B5F2B6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l-SI"/>
          </a:p>
        </p:txBody>
      </p:sp>
      <p:sp>
        <p:nvSpPr>
          <p:cNvPr id="6" name="Slide Number Placeholder 5">
            <a:extLst>
              <a:ext uri="{FF2B5EF4-FFF2-40B4-BE49-F238E27FC236}">
                <a16:creationId xmlns:a16="http://schemas.microsoft.com/office/drawing/2014/main" id="{F8445D6D-5EB3-3BAA-7898-A25BF5D282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BC4D7F-96D5-4B40-AB96-609964E18032}" type="slidenum">
              <a:rPr lang="sl-SI" smtClean="0"/>
              <a:t>‹#›</a:t>
            </a:fld>
            <a:endParaRPr lang="sl-SI"/>
          </a:p>
        </p:txBody>
      </p:sp>
    </p:spTree>
    <p:extLst>
      <p:ext uri="{BB962C8B-B14F-4D97-AF65-F5344CB8AC3E}">
        <p14:creationId xmlns:p14="http://schemas.microsoft.com/office/powerpoint/2010/main" val="3867080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832985" y="2809577"/>
            <a:ext cx="8657934" cy="3461750"/>
          </a:xfrm>
        </p:spPr>
        <p:txBody>
          <a:bodyPr>
            <a:normAutofit/>
          </a:bodyPr>
          <a:lstStyle/>
          <a:p>
            <a:pPr lvl="0" algn="ctr">
              <a:lnSpc>
                <a:spcPct val="115000"/>
              </a:lnSpc>
              <a:tabLst>
                <a:tab pos="457200" algn="l"/>
              </a:tabLst>
            </a:pPr>
            <a:r>
              <a:rPr lang="sl-SI" sz="2800" dirty="0">
                <a:latin typeface="Verdana" pitchFamily="34" charset="0"/>
              </a:rPr>
              <a:t>Slovensko javno mnenje 2025/1</a:t>
            </a:r>
            <a:br>
              <a:rPr lang="sl-SI" sz="2800" dirty="0">
                <a:latin typeface="Verdana" pitchFamily="34" charset="0"/>
              </a:rPr>
            </a:br>
            <a:r>
              <a:rPr lang="sl-SI" sz="2800" dirty="0">
                <a:latin typeface="Verdana" pitchFamily="34" charset="0"/>
              </a:rPr>
              <a:t>N=948</a:t>
            </a:r>
            <a:br>
              <a:rPr lang="sl-SI" sz="2800" dirty="0">
                <a:latin typeface="Verdana" pitchFamily="34" charset="0"/>
              </a:rPr>
            </a:br>
            <a:r>
              <a:rPr lang="sl-SI" sz="1800" dirty="0">
                <a:latin typeface="Verdana" pitchFamily="34" charset="0"/>
              </a:rPr>
              <a:t>terenska faza raziskave: 7. 5. – 7. 7. 2025</a:t>
            </a:r>
            <a:br>
              <a:rPr lang="sl-SI" sz="2800" dirty="0">
                <a:latin typeface="Verdana" pitchFamily="34" charset="0"/>
              </a:rPr>
            </a:br>
            <a:r>
              <a:rPr lang="sl-SI" sz="2000" dirty="0">
                <a:effectLst/>
                <a:latin typeface="Calibri" panose="020F0502020204030204" pitchFamily="34" charset="0"/>
                <a:ea typeface="Calibri" panose="020F0502020204030204" pitchFamily="34" charset="0"/>
                <a:cs typeface="Times New Roman" panose="02020603050405020304" pitchFamily="18" charset="0"/>
              </a:rPr>
              <a:t>medletne primerjave</a:t>
            </a:r>
            <a:br>
              <a:rPr lang="sl-SI" sz="2800" dirty="0">
                <a:latin typeface="Verdana" pitchFamily="34" charset="0"/>
              </a:rPr>
            </a:br>
            <a:r>
              <a:rPr lang="sl-SI" sz="2000" dirty="0">
                <a:latin typeface="Verdana" pitchFamily="34" charset="0"/>
              </a:rPr>
              <a:t>GRAFIČNI PRIKAZI</a:t>
            </a:r>
            <a:br>
              <a:rPr lang="sl-SI" sz="2000" dirty="0">
                <a:latin typeface="Verdana" pitchFamily="34" charset="0"/>
              </a:rPr>
            </a:br>
            <a:br>
              <a:rPr lang="sl-SI" sz="2800" dirty="0">
                <a:latin typeface="Verdana" pitchFamily="34" charset="0"/>
              </a:rPr>
            </a:br>
            <a:r>
              <a:rPr lang="sl-SI" sz="1800" dirty="0">
                <a:latin typeface="Verdana" pitchFamily="34" charset="0"/>
              </a:rPr>
              <a:t>pripravila: Rebeka Falle Zorman</a:t>
            </a:r>
            <a:br>
              <a:rPr lang="sl-SI" sz="1800" dirty="0">
                <a:latin typeface="Verdana" pitchFamily="34" charset="0"/>
              </a:rPr>
            </a:br>
            <a:r>
              <a:rPr lang="sl-SI" sz="1800" dirty="0">
                <a:latin typeface="Verdana" pitchFamily="34" charset="0"/>
              </a:rPr>
              <a:t>Ljubljana; avgust/september 2025</a:t>
            </a:r>
          </a:p>
        </p:txBody>
      </p:sp>
      <p:pic>
        <p:nvPicPr>
          <p:cNvPr id="8" name="Picture 7"/>
          <p:cNvPicPr>
            <a:picLocks noChangeAspect="1"/>
          </p:cNvPicPr>
          <p:nvPr/>
        </p:nvPicPr>
        <p:blipFill>
          <a:blip r:embed="rId3"/>
          <a:stretch>
            <a:fillRect/>
          </a:stretch>
        </p:blipFill>
        <p:spPr>
          <a:xfrm>
            <a:off x="8484638" y="586673"/>
            <a:ext cx="2205650" cy="1279546"/>
          </a:xfrm>
          <a:prstGeom prst="rect">
            <a:avLst/>
          </a:prstGeom>
        </p:spPr>
      </p:pic>
      <p:pic>
        <p:nvPicPr>
          <p:cNvPr id="3" name="Picture 2" descr="A logo with a building and text&#10;&#10;AI-generated content may be incorrect.">
            <a:extLst>
              <a:ext uri="{FF2B5EF4-FFF2-40B4-BE49-F238E27FC236}">
                <a16:creationId xmlns:a16="http://schemas.microsoft.com/office/drawing/2014/main" id="{85C74799-291C-CEAD-1337-CEE9DB5D88EC}"/>
              </a:ext>
            </a:extLst>
          </p:cNvPr>
          <p:cNvPicPr>
            <a:picLocks noChangeAspect="1"/>
          </p:cNvPicPr>
          <p:nvPr/>
        </p:nvPicPr>
        <p:blipFill>
          <a:blip r:embed="rId4"/>
          <a:stretch>
            <a:fillRect/>
          </a:stretch>
        </p:blipFill>
        <p:spPr>
          <a:xfrm>
            <a:off x="4480040" y="615204"/>
            <a:ext cx="3231920" cy="1656359"/>
          </a:xfrm>
          <a:prstGeom prst="rect">
            <a:avLst/>
          </a:prstGeom>
        </p:spPr>
      </p:pic>
      <p:pic>
        <p:nvPicPr>
          <p:cNvPr id="2" name="Picture 1">
            <a:extLst>
              <a:ext uri="{FF2B5EF4-FFF2-40B4-BE49-F238E27FC236}">
                <a16:creationId xmlns:a16="http://schemas.microsoft.com/office/drawing/2014/main" id="{9962A9CB-CBCC-9EA6-D0F7-14C9DEBFE994}"/>
              </a:ext>
            </a:extLst>
          </p:cNvPr>
          <p:cNvPicPr>
            <a:picLocks noChangeAspect="1"/>
          </p:cNvPicPr>
          <p:nvPr/>
        </p:nvPicPr>
        <p:blipFill>
          <a:blip r:embed="rId5"/>
          <a:stretch>
            <a:fillRect/>
          </a:stretch>
        </p:blipFill>
        <p:spPr>
          <a:xfrm>
            <a:off x="1124792" y="861157"/>
            <a:ext cx="2095837" cy="1065326"/>
          </a:xfrm>
          <a:prstGeom prst="rect">
            <a:avLst/>
          </a:prstGeom>
        </p:spPr>
      </p:pic>
    </p:spTree>
    <p:extLst>
      <p:ext uri="{BB962C8B-B14F-4D97-AF65-F5344CB8AC3E}">
        <p14:creationId xmlns:p14="http://schemas.microsoft.com/office/powerpoint/2010/main" val="166134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4476-D72C-90AB-9CF5-E337E3A6734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C7C5E86-388C-B232-DF6C-FF1DAFF0D59F}"/>
              </a:ext>
            </a:extLst>
          </p:cNvPr>
          <p:cNvPicPr>
            <a:picLocks noChangeAspect="1"/>
          </p:cNvPicPr>
          <p:nvPr/>
        </p:nvPicPr>
        <p:blipFill>
          <a:blip r:embed="rId2"/>
          <a:stretch>
            <a:fillRect/>
          </a:stretch>
        </p:blipFill>
        <p:spPr>
          <a:xfrm>
            <a:off x="1035781" y="982092"/>
            <a:ext cx="10101451" cy="4884633"/>
          </a:xfrm>
          <a:prstGeom prst="rect">
            <a:avLst/>
          </a:prstGeom>
        </p:spPr>
      </p:pic>
    </p:spTree>
    <p:extLst>
      <p:ext uri="{BB962C8B-B14F-4D97-AF65-F5344CB8AC3E}">
        <p14:creationId xmlns:p14="http://schemas.microsoft.com/office/powerpoint/2010/main" val="289096853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4BC4E-AAEC-7989-B05B-5D028A4B520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7115557-58B9-7EE3-3DFC-87EE48A93D25}"/>
              </a:ext>
            </a:extLst>
          </p:cNvPr>
          <p:cNvPicPr>
            <a:picLocks noChangeAspect="1"/>
          </p:cNvPicPr>
          <p:nvPr/>
        </p:nvPicPr>
        <p:blipFill>
          <a:blip r:embed="rId2"/>
          <a:stretch>
            <a:fillRect/>
          </a:stretch>
        </p:blipFill>
        <p:spPr>
          <a:xfrm>
            <a:off x="1416106" y="1011055"/>
            <a:ext cx="9194466" cy="4750474"/>
          </a:xfrm>
          <a:prstGeom prst="rect">
            <a:avLst/>
          </a:prstGeom>
        </p:spPr>
      </p:pic>
    </p:spTree>
    <p:extLst>
      <p:ext uri="{BB962C8B-B14F-4D97-AF65-F5344CB8AC3E}">
        <p14:creationId xmlns:p14="http://schemas.microsoft.com/office/powerpoint/2010/main" val="3287351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BC764-0982-DD43-4AB4-BC310F3E419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3722949-BF45-7B6C-F5A1-941081E406C1}"/>
              </a:ext>
            </a:extLst>
          </p:cNvPr>
          <p:cNvPicPr>
            <a:picLocks noChangeAspect="1"/>
          </p:cNvPicPr>
          <p:nvPr/>
        </p:nvPicPr>
        <p:blipFill>
          <a:blip r:embed="rId2"/>
          <a:stretch>
            <a:fillRect/>
          </a:stretch>
        </p:blipFill>
        <p:spPr>
          <a:xfrm>
            <a:off x="721910" y="932471"/>
            <a:ext cx="10748180" cy="4993057"/>
          </a:xfrm>
          <a:prstGeom prst="rect">
            <a:avLst/>
          </a:prstGeom>
        </p:spPr>
      </p:pic>
    </p:spTree>
    <p:extLst>
      <p:ext uri="{BB962C8B-B14F-4D97-AF65-F5344CB8AC3E}">
        <p14:creationId xmlns:p14="http://schemas.microsoft.com/office/powerpoint/2010/main" val="507289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1B25-D4B0-04B8-5A0D-73F6139B46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60F2B32-3014-1A1B-B294-0B78CAC9F303}"/>
              </a:ext>
            </a:extLst>
          </p:cNvPr>
          <p:cNvPicPr>
            <a:picLocks noChangeAspect="1"/>
          </p:cNvPicPr>
          <p:nvPr/>
        </p:nvPicPr>
        <p:blipFill>
          <a:blip r:embed="rId2"/>
          <a:stretch>
            <a:fillRect/>
          </a:stretch>
        </p:blipFill>
        <p:spPr>
          <a:xfrm>
            <a:off x="1120066" y="0"/>
            <a:ext cx="5560992" cy="6858000"/>
          </a:xfrm>
          <a:prstGeom prst="rect">
            <a:avLst/>
          </a:prstGeom>
        </p:spPr>
      </p:pic>
      <p:sp>
        <p:nvSpPr>
          <p:cNvPr id="5" name="TextBox 4">
            <a:extLst>
              <a:ext uri="{FF2B5EF4-FFF2-40B4-BE49-F238E27FC236}">
                <a16:creationId xmlns:a16="http://schemas.microsoft.com/office/drawing/2014/main" id="{FD039AA4-C0F4-659F-97A7-90A58FBB249E}"/>
              </a:ext>
            </a:extLst>
          </p:cNvPr>
          <p:cNvSpPr txBox="1"/>
          <p:nvPr/>
        </p:nvSpPr>
        <p:spPr>
          <a:xfrm>
            <a:off x="7048162" y="1767006"/>
            <a:ext cx="4274617" cy="3323987"/>
          </a:xfrm>
          <a:prstGeom prst="rect">
            <a:avLst/>
          </a:prstGeom>
          <a:noFill/>
        </p:spPr>
        <p:txBody>
          <a:bodyPr wrap="square">
            <a:spAutoFit/>
          </a:bodyPr>
          <a:lstStyle/>
          <a:p>
            <a:r>
              <a:rPr lang="sl-SI" sz="1400" dirty="0"/>
              <a:t>Če se Slovenci pod vodstvom Osvobodilne fronte leta 1941 ne bi uprli, bi kot narod verjetno izginili.</a:t>
            </a:r>
          </a:p>
          <a:p>
            <a:endParaRPr lang="sl-SI" sz="1400" dirty="0"/>
          </a:p>
          <a:p>
            <a:r>
              <a:rPr lang="sl-SI" sz="1400" dirty="0"/>
              <a:t>Upor proti okupatorju je povzročil preveč žrtev, zato bi bilo pametneje čakati na zmago zaveznikov.</a:t>
            </a:r>
          </a:p>
          <a:p>
            <a:endParaRPr lang="sl-SI" sz="1400" dirty="0"/>
          </a:p>
          <a:p>
            <a:r>
              <a:rPr lang="sl-SI" sz="1400" dirty="0"/>
              <a:t>Partizani so se borili predvsem za ustanovitev boljševiške države.</a:t>
            </a:r>
          </a:p>
          <a:p>
            <a:endParaRPr lang="sl-SI" sz="1400" dirty="0"/>
          </a:p>
          <a:p>
            <a:r>
              <a:rPr lang="sl-SI" sz="1400" dirty="0"/>
              <a:t>Boj domobranskih enot na strani okupatorja je bil dejanje izdaje.</a:t>
            </a:r>
          </a:p>
          <a:p>
            <a:endParaRPr lang="sl-SI" sz="1400" dirty="0"/>
          </a:p>
          <a:p>
            <a:r>
              <a:rPr lang="sl-SI" sz="1400" dirty="0"/>
              <a:t>Po zaslugi NOB smo Slovenci po koncu 2. svetovne vojne dobili nazaj precejšen del svojega narodnega ozemlja.</a:t>
            </a:r>
          </a:p>
        </p:txBody>
      </p:sp>
    </p:spTree>
    <p:extLst>
      <p:ext uri="{BB962C8B-B14F-4D97-AF65-F5344CB8AC3E}">
        <p14:creationId xmlns:p14="http://schemas.microsoft.com/office/powerpoint/2010/main" val="2086370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A5B0-B973-13FD-7CE2-DFF40199F19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DA8D296-CF3E-940E-8E73-BC8D589CADB3}"/>
              </a:ext>
            </a:extLst>
          </p:cNvPr>
          <p:cNvSpPr txBox="1"/>
          <p:nvPr/>
        </p:nvSpPr>
        <p:spPr>
          <a:xfrm>
            <a:off x="2055377" y="1577947"/>
            <a:ext cx="8083943" cy="954107"/>
          </a:xfrm>
          <a:prstGeom prst="rect">
            <a:avLst/>
          </a:prstGeom>
          <a:noFill/>
        </p:spPr>
        <p:txBody>
          <a:bodyPr wrap="square" rtlCol="0">
            <a:spAutoFit/>
          </a:bodyPr>
          <a:lstStyle/>
          <a:p>
            <a:r>
              <a:rPr lang="sl-SI" sz="2800" dirty="0"/>
              <a:t>Vrednotenje preteklosti – čas po vojni (1950 – 1990) (P4 – P6)</a:t>
            </a:r>
          </a:p>
        </p:txBody>
      </p:sp>
    </p:spTree>
    <p:extLst>
      <p:ext uri="{BB962C8B-B14F-4D97-AF65-F5344CB8AC3E}">
        <p14:creationId xmlns:p14="http://schemas.microsoft.com/office/powerpoint/2010/main" val="4080593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AD245-588F-9655-A784-61579F4EA8DC}"/>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D1C5017-44FB-EC2B-87B8-DFB0893BD540}"/>
              </a:ext>
            </a:extLst>
          </p:cNvPr>
          <p:cNvPicPr>
            <a:picLocks noChangeAspect="1"/>
          </p:cNvPicPr>
          <p:nvPr/>
        </p:nvPicPr>
        <p:blipFill>
          <a:blip r:embed="rId2"/>
          <a:stretch>
            <a:fillRect/>
          </a:stretch>
        </p:blipFill>
        <p:spPr>
          <a:xfrm>
            <a:off x="721910" y="932471"/>
            <a:ext cx="10748180" cy="4993057"/>
          </a:xfrm>
          <a:prstGeom prst="rect">
            <a:avLst/>
          </a:prstGeom>
        </p:spPr>
      </p:pic>
    </p:spTree>
    <p:extLst>
      <p:ext uri="{BB962C8B-B14F-4D97-AF65-F5344CB8AC3E}">
        <p14:creationId xmlns:p14="http://schemas.microsoft.com/office/powerpoint/2010/main" val="427784503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B058B-9323-EE6D-A61B-A26564A04936}"/>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40FD100-E4A3-24E2-462E-4EC469B79A1E}"/>
              </a:ext>
            </a:extLst>
          </p:cNvPr>
          <p:cNvGraphicFramePr>
            <a:graphicFrameLocks noGrp="1"/>
          </p:cNvGraphicFramePr>
          <p:nvPr>
            <p:extLst>
              <p:ext uri="{D42A27DB-BD31-4B8C-83A1-F6EECF244321}">
                <p14:modId xmlns:p14="http://schemas.microsoft.com/office/powerpoint/2010/main" val="3728562123"/>
              </p:ext>
            </p:extLst>
          </p:nvPr>
        </p:nvGraphicFramePr>
        <p:xfrm>
          <a:off x="7225496" y="1764064"/>
          <a:ext cx="4159998" cy="3301550"/>
        </p:xfrm>
        <a:graphic>
          <a:graphicData uri="http://schemas.openxmlformats.org/drawingml/2006/table">
            <a:tbl>
              <a:tblPr firstRow="1" firstCol="1" bandRow="1"/>
              <a:tblGrid>
                <a:gridCol w="4159998">
                  <a:extLst>
                    <a:ext uri="{9D8B030D-6E8A-4147-A177-3AD203B41FA5}">
                      <a16:colId xmlns:a16="http://schemas.microsoft.com/office/drawing/2014/main" val="2607486505"/>
                    </a:ext>
                  </a:extLst>
                </a:gridCol>
              </a:tblGrid>
              <a:tr h="1214956">
                <a:tc>
                  <a:txBody>
                    <a:bodyPr/>
                    <a:lstStyle/>
                    <a:p>
                      <a:pPr>
                        <a:lnSpc>
                          <a:spcPct val="115000"/>
                        </a:lnSpc>
                        <a:spcAft>
                          <a:spcPts val="1000"/>
                        </a:spcAft>
                        <a:buNone/>
                      </a:pPr>
                      <a:r>
                        <a:rPr lang="sl-SI" sz="1100">
                          <a:effectLst/>
                          <a:latin typeface="Arial" panose="020B0604020202020204" pitchFamily="34" charset="0"/>
                          <a:ea typeface="Aptos" panose="020B0004020202020204" pitchFamily="34" charset="0"/>
                          <a:cs typeface="Times New Roman" panose="02020603050405020304" pitchFamily="18" charset="0"/>
                        </a:rPr>
                        <a:t>Kljub socializmu je bilo življenje ljudi v desetletjih pred osamosvojitvijo sorazmerno dobro in svobodno.</a:t>
                      </a:r>
                      <a:endParaRPr lang="sl-SI" sz="1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974332098"/>
                  </a:ext>
                </a:extLst>
              </a:tr>
              <a:tr h="891773">
                <a:tc>
                  <a:txBody>
                    <a:bodyPr/>
                    <a:lstStyle/>
                    <a:p>
                      <a:pPr>
                        <a:lnSpc>
                          <a:spcPct val="115000"/>
                        </a:lnSpc>
                        <a:spcAft>
                          <a:spcPts val="1000"/>
                        </a:spcAft>
                        <a:buNone/>
                      </a:pPr>
                      <a:r>
                        <a:rPr lang="sl-SI" sz="1100">
                          <a:effectLst/>
                          <a:latin typeface="Arial" panose="020B0604020202020204" pitchFamily="34" charset="0"/>
                          <a:ea typeface="Aptos" panose="020B0004020202020204" pitchFamily="34" charset="0"/>
                          <a:cs typeface="Times New Roman" panose="02020603050405020304" pitchFamily="18" charset="0"/>
                        </a:rPr>
                        <a:t>V Slovenija je bila oblast bolj demokratična kot drugje po Jugoslaviji.</a:t>
                      </a:r>
                      <a:endParaRPr lang="sl-SI" sz="1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BFBFBF"/>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905968387"/>
                  </a:ext>
                </a:extLst>
              </a:tr>
              <a:tr h="1194821">
                <a:tc>
                  <a:txBody>
                    <a:bodyPr/>
                    <a:lstStyle/>
                    <a:p>
                      <a:pPr>
                        <a:lnSpc>
                          <a:spcPct val="115000"/>
                        </a:lnSpc>
                        <a:spcAft>
                          <a:spcPts val="1000"/>
                        </a:spcAft>
                        <a:buNone/>
                      </a:pPr>
                      <a:r>
                        <a:rPr lang="sl-SI" sz="1100" dirty="0">
                          <a:effectLst/>
                          <a:latin typeface="Arial" panose="020B0604020202020204" pitchFamily="34" charset="0"/>
                          <a:ea typeface="Aptos" panose="020B0004020202020204" pitchFamily="34" charset="0"/>
                          <a:cs typeface="Times New Roman" panose="02020603050405020304" pitchFamily="18" charset="0"/>
                        </a:rPr>
                        <a:t>Sistem socialističnega samoupravljanja je bil dobro zamišljen, le da ni bil tudi tako uresničen.</a:t>
                      </a:r>
                      <a:endParaRPr lang="sl-SI" sz="1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152002874"/>
                  </a:ext>
                </a:extLst>
              </a:tr>
            </a:tbl>
          </a:graphicData>
        </a:graphic>
      </p:graphicFrame>
      <p:pic>
        <p:nvPicPr>
          <p:cNvPr id="4" name="Picture 3">
            <a:extLst>
              <a:ext uri="{FF2B5EF4-FFF2-40B4-BE49-F238E27FC236}">
                <a16:creationId xmlns:a16="http://schemas.microsoft.com/office/drawing/2014/main" id="{FC122FD9-03A7-21F5-72B7-04E9D59FE689}"/>
              </a:ext>
            </a:extLst>
          </p:cNvPr>
          <p:cNvPicPr>
            <a:picLocks noChangeAspect="1"/>
          </p:cNvPicPr>
          <p:nvPr/>
        </p:nvPicPr>
        <p:blipFill>
          <a:blip r:embed="rId2"/>
          <a:stretch>
            <a:fillRect/>
          </a:stretch>
        </p:blipFill>
        <p:spPr>
          <a:xfrm>
            <a:off x="339779" y="-14161"/>
            <a:ext cx="6139331" cy="6858000"/>
          </a:xfrm>
          <a:prstGeom prst="rect">
            <a:avLst/>
          </a:prstGeom>
        </p:spPr>
      </p:pic>
    </p:spTree>
    <p:extLst>
      <p:ext uri="{BB962C8B-B14F-4D97-AF65-F5344CB8AC3E}">
        <p14:creationId xmlns:p14="http://schemas.microsoft.com/office/powerpoint/2010/main" val="35425035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3BEE-BF17-4453-7CD7-16DDBF01053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C0624C-B736-D79F-DECB-C5C9E3B20ABE}"/>
              </a:ext>
            </a:extLst>
          </p:cNvPr>
          <p:cNvPicPr>
            <a:picLocks noChangeAspect="1"/>
          </p:cNvPicPr>
          <p:nvPr/>
        </p:nvPicPr>
        <p:blipFill>
          <a:blip r:embed="rId2"/>
          <a:stretch>
            <a:fillRect/>
          </a:stretch>
        </p:blipFill>
        <p:spPr>
          <a:xfrm>
            <a:off x="1100517" y="848001"/>
            <a:ext cx="9932930" cy="5132013"/>
          </a:xfrm>
          <a:prstGeom prst="rect">
            <a:avLst/>
          </a:prstGeom>
        </p:spPr>
      </p:pic>
    </p:spTree>
    <p:extLst>
      <p:ext uri="{BB962C8B-B14F-4D97-AF65-F5344CB8AC3E}">
        <p14:creationId xmlns:p14="http://schemas.microsoft.com/office/powerpoint/2010/main" val="31938499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013D5-A88D-5B49-EAC2-9ED0D487F2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4AB1F1-DC84-78EE-B6EB-EB1CB916D254}"/>
              </a:ext>
            </a:extLst>
          </p:cNvPr>
          <p:cNvSpPr txBox="1"/>
          <p:nvPr/>
        </p:nvSpPr>
        <p:spPr>
          <a:xfrm>
            <a:off x="2055377" y="1577947"/>
            <a:ext cx="8083943" cy="830997"/>
          </a:xfrm>
          <a:prstGeom prst="rect">
            <a:avLst/>
          </a:prstGeom>
          <a:noFill/>
        </p:spPr>
        <p:txBody>
          <a:bodyPr wrap="square" rtlCol="0">
            <a:spAutoFit/>
          </a:bodyPr>
          <a:lstStyle/>
          <a:p>
            <a:r>
              <a:rPr lang="sl-SI" sz="2400" dirty="0"/>
              <a:t>Pripadnost verskim skupnostim, ne-vernost; verovanja (R1 – R4)</a:t>
            </a:r>
          </a:p>
        </p:txBody>
      </p:sp>
    </p:spTree>
    <p:extLst>
      <p:ext uri="{BB962C8B-B14F-4D97-AF65-F5344CB8AC3E}">
        <p14:creationId xmlns:p14="http://schemas.microsoft.com/office/powerpoint/2010/main" val="517406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E0F99-EC98-EAE8-6D0C-225902B6E05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1563C3-BC13-6245-BC24-8B9D200ACC04}"/>
              </a:ext>
            </a:extLst>
          </p:cNvPr>
          <p:cNvPicPr>
            <a:picLocks noChangeAspect="1"/>
          </p:cNvPicPr>
          <p:nvPr/>
        </p:nvPicPr>
        <p:blipFill>
          <a:blip r:embed="rId2"/>
          <a:stretch>
            <a:fillRect/>
          </a:stretch>
        </p:blipFill>
        <p:spPr>
          <a:xfrm>
            <a:off x="2751291" y="3549246"/>
            <a:ext cx="6065221" cy="3308754"/>
          </a:xfrm>
          <a:prstGeom prst="rect">
            <a:avLst/>
          </a:prstGeom>
        </p:spPr>
      </p:pic>
      <p:sp>
        <p:nvSpPr>
          <p:cNvPr id="4" name="TextBox 3">
            <a:extLst>
              <a:ext uri="{FF2B5EF4-FFF2-40B4-BE49-F238E27FC236}">
                <a16:creationId xmlns:a16="http://schemas.microsoft.com/office/drawing/2014/main" id="{9142F6C5-8880-FBFB-64CC-E883CA2AED28}"/>
              </a:ext>
            </a:extLst>
          </p:cNvPr>
          <p:cNvSpPr txBox="1"/>
          <p:nvPr/>
        </p:nvSpPr>
        <p:spPr>
          <a:xfrm>
            <a:off x="1027688" y="4062202"/>
            <a:ext cx="1487651" cy="276999"/>
          </a:xfrm>
          <a:prstGeom prst="rect">
            <a:avLst/>
          </a:prstGeom>
          <a:noFill/>
        </p:spPr>
        <p:txBody>
          <a:bodyPr wrap="none" rtlCol="0">
            <a:spAutoFit/>
          </a:bodyPr>
          <a:lstStyle/>
          <a:p>
            <a:r>
              <a:rPr lang="sl-SI" sz="1200" dirty="0"/>
              <a:t>Predhodne meritve:</a:t>
            </a:r>
          </a:p>
        </p:txBody>
      </p:sp>
      <p:pic>
        <p:nvPicPr>
          <p:cNvPr id="5" name="Picture 4">
            <a:extLst>
              <a:ext uri="{FF2B5EF4-FFF2-40B4-BE49-F238E27FC236}">
                <a16:creationId xmlns:a16="http://schemas.microsoft.com/office/drawing/2014/main" id="{E696EE3E-78ED-4034-7094-A7082C89273F}"/>
              </a:ext>
            </a:extLst>
          </p:cNvPr>
          <p:cNvPicPr>
            <a:picLocks noChangeAspect="1"/>
          </p:cNvPicPr>
          <p:nvPr/>
        </p:nvPicPr>
        <p:blipFill>
          <a:blip r:embed="rId3"/>
          <a:stretch>
            <a:fillRect/>
          </a:stretch>
        </p:blipFill>
        <p:spPr>
          <a:xfrm>
            <a:off x="2552760" y="92636"/>
            <a:ext cx="6462281" cy="3336364"/>
          </a:xfrm>
          <a:prstGeom prst="rect">
            <a:avLst/>
          </a:prstGeom>
        </p:spPr>
      </p:pic>
    </p:spTree>
    <p:extLst>
      <p:ext uri="{BB962C8B-B14F-4D97-AF65-F5344CB8AC3E}">
        <p14:creationId xmlns:p14="http://schemas.microsoft.com/office/powerpoint/2010/main" val="6584819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C605C-1B8E-5F0C-3A24-186EB735D57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A54F248-707E-845D-98B6-E29534C12C28}"/>
              </a:ext>
            </a:extLst>
          </p:cNvPr>
          <p:cNvPicPr>
            <a:picLocks noChangeAspect="1"/>
          </p:cNvPicPr>
          <p:nvPr/>
        </p:nvPicPr>
        <p:blipFill>
          <a:blip r:embed="rId2"/>
          <a:stretch>
            <a:fillRect/>
          </a:stretch>
        </p:blipFill>
        <p:spPr>
          <a:xfrm>
            <a:off x="2678464" y="429707"/>
            <a:ext cx="6619336" cy="5809252"/>
          </a:xfrm>
          <a:prstGeom prst="rect">
            <a:avLst/>
          </a:prstGeom>
        </p:spPr>
      </p:pic>
    </p:spTree>
    <p:extLst>
      <p:ext uri="{BB962C8B-B14F-4D97-AF65-F5344CB8AC3E}">
        <p14:creationId xmlns:p14="http://schemas.microsoft.com/office/powerpoint/2010/main" val="339858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D74B0-DF5F-5D40-5CBD-8B4B4EE464D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7AC69E3-491D-E7AB-18D6-CF7AC02556BA}"/>
              </a:ext>
            </a:extLst>
          </p:cNvPr>
          <p:cNvPicPr>
            <a:picLocks noChangeAspect="1"/>
          </p:cNvPicPr>
          <p:nvPr/>
        </p:nvPicPr>
        <p:blipFill>
          <a:blip r:embed="rId2"/>
          <a:stretch>
            <a:fillRect/>
          </a:stretch>
        </p:blipFill>
        <p:spPr>
          <a:xfrm>
            <a:off x="728448" y="833480"/>
            <a:ext cx="10693267" cy="5170810"/>
          </a:xfrm>
          <a:prstGeom prst="rect">
            <a:avLst/>
          </a:prstGeom>
        </p:spPr>
      </p:pic>
    </p:spTree>
    <p:extLst>
      <p:ext uri="{BB962C8B-B14F-4D97-AF65-F5344CB8AC3E}">
        <p14:creationId xmlns:p14="http://schemas.microsoft.com/office/powerpoint/2010/main" val="41955449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7BD38-C8E1-C241-B104-A4C4970EA39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286C411-24AD-5310-9F8D-E3C28323BB5F}"/>
              </a:ext>
            </a:extLst>
          </p:cNvPr>
          <p:cNvPicPr>
            <a:picLocks noChangeAspect="1"/>
          </p:cNvPicPr>
          <p:nvPr/>
        </p:nvPicPr>
        <p:blipFill>
          <a:blip r:embed="rId2"/>
          <a:stretch>
            <a:fillRect/>
          </a:stretch>
        </p:blipFill>
        <p:spPr>
          <a:xfrm>
            <a:off x="1416106" y="817147"/>
            <a:ext cx="8989295" cy="4903922"/>
          </a:xfrm>
          <a:prstGeom prst="rect">
            <a:avLst/>
          </a:prstGeom>
        </p:spPr>
      </p:pic>
    </p:spTree>
    <p:extLst>
      <p:ext uri="{BB962C8B-B14F-4D97-AF65-F5344CB8AC3E}">
        <p14:creationId xmlns:p14="http://schemas.microsoft.com/office/powerpoint/2010/main" val="27889008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919F1-518E-20B1-BAE3-9EB7E2858B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918F80-5049-6D0D-4B3C-0F4C9EA62C87}"/>
              </a:ext>
            </a:extLst>
          </p:cNvPr>
          <p:cNvPicPr>
            <a:picLocks noChangeAspect="1"/>
          </p:cNvPicPr>
          <p:nvPr/>
        </p:nvPicPr>
        <p:blipFill>
          <a:blip r:embed="rId2"/>
          <a:stretch>
            <a:fillRect/>
          </a:stretch>
        </p:blipFill>
        <p:spPr>
          <a:xfrm>
            <a:off x="1023920" y="639270"/>
            <a:ext cx="9654201" cy="5267915"/>
          </a:xfrm>
          <a:prstGeom prst="rect">
            <a:avLst/>
          </a:prstGeom>
        </p:spPr>
      </p:pic>
    </p:spTree>
    <p:extLst>
      <p:ext uri="{BB962C8B-B14F-4D97-AF65-F5344CB8AC3E}">
        <p14:creationId xmlns:p14="http://schemas.microsoft.com/office/powerpoint/2010/main" val="24773657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E3C2FB-EB62-5012-64F6-7D1A46D8EEE5}"/>
              </a:ext>
            </a:extLst>
          </p:cNvPr>
          <p:cNvPicPr>
            <a:picLocks noChangeAspect="1"/>
          </p:cNvPicPr>
          <p:nvPr/>
        </p:nvPicPr>
        <p:blipFill>
          <a:blip r:embed="rId2"/>
          <a:stretch>
            <a:fillRect/>
          </a:stretch>
        </p:blipFill>
        <p:spPr>
          <a:xfrm>
            <a:off x="951474" y="1054196"/>
            <a:ext cx="7214177" cy="2692415"/>
          </a:xfrm>
          <a:prstGeom prst="rect">
            <a:avLst/>
          </a:prstGeom>
        </p:spPr>
      </p:pic>
      <p:pic>
        <p:nvPicPr>
          <p:cNvPr id="6" name="Picture 5">
            <a:extLst>
              <a:ext uri="{FF2B5EF4-FFF2-40B4-BE49-F238E27FC236}">
                <a16:creationId xmlns:a16="http://schemas.microsoft.com/office/drawing/2014/main" id="{B788464B-0239-0C3A-687B-C522EB4A7A57}"/>
              </a:ext>
            </a:extLst>
          </p:cNvPr>
          <p:cNvPicPr>
            <a:picLocks noChangeAspect="1"/>
          </p:cNvPicPr>
          <p:nvPr/>
        </p:nvPicPr>
        <p:blipFill>
          <a:blip r:embed="rId3"/>
          <a:stretch>
            <a:fillRect/>
          </a:stretch>
        </p:blipFill>
        <p:spPr>
          <a:xfrm>
            <a:off x="655454" y="3621191"/>
            <a:ext cx="6903659" cy="2755333"/>
          </a:xfrm>
          <a:prstGeom prst="rect">
            <a:avLst/>
          </a:prstGeom>
        </p:spPr>
      </p:pic>
      <p:sp>
        <p:nvSpPr>
          <p:cNvPr id="7" name="TextBox 6">
            <a:extLst>
              <a:ext uri="{FF2B5EF4-FFF2-40B4-BE49-F238E27FC236}">
                <a16:creationId xmlns:a16="http://schemas.microsoft.com/office/drawing/2014/main" id="{6A124DFC-F4AE-E689-5CDF-EFBE23106623}"/>
              </a:ext>
            </a:extLst>
          </p:cNvPr>
          <p:cNvSpPr txBox="1"/>
          <p:nvPr/>
        </p:nvSpPr>
        <p:spPr>
          <a:xfrm>
            <a:off x="655455" y="250853"/>
            <a:ext cx="8042138" cy="646331"/>
          </a:xfrm>
          <a:prstGeom prst="rect">
            <a:avLst/>
          </a:prstGeom>
          <a:noFill/>
        </p:spPr>
        <p:txBody>
          <a:bodyPr wrap="none" rtlCol="0">
            <a:spAutoFit/>
          </a:bodyPr>
          <a:lstStyle/>
          <a:p>
            <a:r>
              <a:rPr lang="sl-SI" b="1" dirty="0"/>
              <a:t>R4. Če ne upoštevate posebnih priložnosti kot so poroke, pogrebi ipd., ali in </a:t>
            </a:r>
          </a:p>
          <a:p>
            <a:r>
              <a:rPr lang="sl-SI" b="1" dirty="0"/>
              <a:t>kako pogosto obiskujete verske obrede? </a:t>
            </a:r>
          </a:p>
        </p:txBody>
      </p:sp>
    </p:spTree>
    <p:extLst>
      <p:ext uri="{BB962C8B-B14F-4D97-AF65-F5344CB8AC3E}">
        <p14:creationId xmlns:p14="http://schemas.microsoft.com/office/powerpoint/2010/main" val="37768195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1E1A2-A135-676A-2546-C0E08C7E19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E9073A2-C6ED-15A9-7102-F4BB5E72B8F4}"/>
              </a:ext>
            </a:extLst>
          </p:cNvPr>
          <p:cNvSpPr txBox="1"/>
          <p:nvPr/>
        </p:nvSpPr>
        <p:spPr>
          <a:xfrm>
            <a:off x="2055377" y="1577947"/>
            <a:ext cx="8083943" cy="523220"/>
          </a:xfrm>
          <a:prstGeom prst="rect">
            <a:avLst/>
          </a:prstGeom>
          <a:noFill/>
        </p:spPr>
        <p:txBody>
          <a:bodyPr wrap="square" rtlCol="0">
            <a:spAutoFit/>
          </a:bodyPr>
          <a:lstStyle/>
          <a:p>
            <a:r>
              <a:rPr lang="sl-SI" sz="2800" dirty="0"/>
              <a:t>Digitalizacija (D15a – D16)</a:t>
            </a:r>
          </a:p>
        </p:txBody>
      </p:sp>
    </p:spTree>
    <p:extLst>
      <p:ext uri="{BB962C8B-B14F-4D97-AF65-F5344CB8AC3E}">
        <p14:creationId xmlns:p14="http://schemas.microsoft.com/office/powerpoint/2010/main" val="296738592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09BB9-2896-2D26-1ADD-AE50AD1F550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A499E0F-0492-0E6B-6BB7-CFD7BF59C159}"/>
              </a:ext>
            </a:extLst>
          </p:cNvPr>
          <p:cNvPicPr>
            <a:picLocks noChangeAspect="1"/>
          </p:cNvPicPr>
          <p:nvPr/>
        </p:nvPicPr>
        <p:blipFill>
          <a:blip r:embed="rId2"/>
          <a:stretch>
            <a:fillRect/>
          </a:stretch>
        </p:blipFill>
        <p:spPr>
          <a:xfrm>
            <a:off x="2831309" y="786155"/>
            <a:ext cx="6529382" cy="5285690"/>
          </a:xfrm>
          <a:prstGeom prst="rect">
            <a:avLst/>
          </a:prstGeom>
        </p:spPr>
      </p:pic>
    </p:spTree>
    <p:extLst>
      <p:ext uri="{BB962C8B-B14F-4D97-AF65-F5344CB8AC3E}">
        <p14:creationId xmlns:p14="http://schemas.microsoft.com/office/powerpoint/2010/main" val="60385723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256E-60C7-FDBB-20FA-539AC4072B2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9691BE8-BA08-7343-8EC7-03B77987DB05}"/>
              </a:ext>
            </a:extLst>
          </p:cNvPr>
          <p:cNvPicPr>
            <a:picLocks noChangeAspect="1"/>
          </p:cNvPicPr>
          <p:nvPr/>
        </p:nvPicPr>
        <p:blipFill>
          <a:blip r:embed="rId2"/>
          <a:stretch>
            <a:fillRect/>
          </a:stretch>
        </p:blipFill>
        <p:spPr>
          <a:xfrm>
            <a:off x="1270450" y="939629"/>
            <a:ext cx="9958827" cy="5137489"/>
          </a:xfrm>
          <a:prstGeom prst="rect">
            <a:avLst/>
          </a:prstGeom>
        </p:spPr>
      </p:pic>
    </p:spTree>
    <p:extLst>
      <p:ext uri="{BB962C8B-B14F-4D97-AF65-F5344CB8AC3E}">
        <p14:creationId xmlns:p14="http://schemas.microsoft.com/office/powerpoint/2010/main" val="12362913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9174C-3B20-D8DD-9695-243F61782A2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5428CC4-662A-A043-2A2C-23C81B768302}"/>
              </a:ext>
            </a:extLst>
          </p:cNvPr>
          <p:cNvPicPr>
            <a:picLocks noChangeAspect="1"/>
          </p:cNvPicPr>
          <p:nvPr/>
        </p:nvPicPr>
        <p:blipFill>
          <a:blip r:embed="rId2"/>
          <a:stretch>
            <a:fillRect/>
          </a:stretch>
        </p:blipFill>
        <p:spPr>
          <a:xfrm>
            <a:off x="1520505" y="948791"/>
            <a:ext cx="9150989" cy="4960417"/>
          </a:xfrm>
          <a:prstGeom prst="rect">
            <a:avLst/>
          </a:prstGeom>
        </p:spPr>
      </p:pic>
    </p:spTree>
    <p:extLst>
      <p:ext uri="{BB962C8B-B14F-4D97-AF65-F5344CB8AC3E}">
        <p14:creationId xmlns:p14="http://schemas.microsoft.com/office/powerpoint/2010/main" val="314178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E5921-B81F-AC5C-A642-FB9A6B7AAE5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5C5214E-F2F7-6936-0708-009F1BE52166}"/>
              </a:ext>
            </a:extLst>
          </p:cNvPr>
          <p:cNvPicPr>
            <a:picLocks noChangeAspect="1"/>
          </p:cNvPicPr>
          <p:nvPr/>
        </p:nvPicPr>
        <p:blipFill>
          <a:blip r:embed="rId2"/>
          <a:stretch>
            <a:fillRect/>
          </a:stretch>
        </p:blipFill>
        <p:spPr>
          <a:xfrm>
            <a:off x="938676" y="935136"/>
            <a:ext cx="10181821" cy="4923497"/>
          </a:xfrm>
          <a:prstGeom prst="rect">
            <a:avLst/>
          </a:prstGeom>
        </p:spPr>
      </p:pic>
    </p:spTree>
    <p:extLst>
      <p:ext uri="{BB962C8B-B14F-4D97-AF65-F5344CB8AC3E}">
        <p14:creationId xmlns:p14="http://schemas.microsoft.com/office/powerpoint/2010/main" val="406770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AF69B-A9AF-E1EF-57EB-3A2EF6CD704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603E2A2-93B3-F086-164D-F83B32231E9E}"/>
              </a:ext>
            </a:extLst>
          </p:cNvPr>
          <p:cNvPicPr>
            <a:picLocks noChangeAspect="1"/>
          </p:cNvPicPr>
          <p:nvPr/>
        </p:nvPicPr>
        <p:blipFill>
          <a:blip r:embed="rId2"/>
          <a:stretch>
            <a:fillRect/>
          </a:stretch>
        </p:blipFill>
        <p:spPr>
          <a:xfrm>
            <a:off x="995320" y="962528"/>
            <a:ext cx="10041504" cy="4855645"/>
          </a:xfrm>
          <a:prstGeom prst="rect">
            <a:avLst/>
          </a:prstGeom>
        </p:spPr>
      </p:pic>
    </p:spTree>
    <p:extLst>
      <p:ext uri="{BB962C8B-B14F-4D97-AF65-F5344CB8AC3E}">
        <p14:creationId xmlns:p14="http://schemas.microsoft.com/office/powerpoint/2010/main" val="356656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FCC4A-D7BB-C329-2D0B-BD0688D07B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974E60-D09B-9787-F418-818DBE0E9920}"/>
              </a:ext>
            </a:extLst>
          </p:cNvPr>
          <p:cNvSpPr txBox="1"/>
          <p:nvPr/>
        </p:nvSpPr>
        <p:spPr>
          <a:xfrm>
            <a:off x="2055377" y="1577947"/>
            <a:ext cx="8083943" cy="461665"/>
          </a:xfrm>
          <a:prstGeom prst="rect">
            <a:avLst/>
          </a:prstGeom>
          <a:noFill/>
        </p:spPr>
        <p:txBody>
          <a:bodyPr wrap="square" rtlCol="0">
            <a:spAutoFit/>
          </a:bodyPr>
          <a:lstStyle/>
          <a:p>
            <a:r>
              <a:rPr lang="sl-SI" sz="2400" dirty="0"/>
              <a:t>O energetiki; NEK / JEK (O7 – O10)</a:t>
            </a:r>
          </a:p>
        </p:txBody>
      </p:sp>
    </p:spTree>
    <p:extLst>
      <p:ext uri="{BB962C8B-B14F-4D97-AF65-F5344CB8AC3E}">
        <p14:creationId xmlns:p14="http://schemas.microsoft.com/office/powerpoint/2010/main" val="1236484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9D4E8-68C3-0D96-4242-8ECEBA5ED9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D8181C7-E8E4-703F-9C6F-ECADC684703C}"/>
              </a:ext>
            </a:extLst>
          </p:cNvPr>
          <p:cNvPicPr>
            <a:picLocks noChangeAspect="1"/>
          </p:cNvPicPr>
          <p:nvPr/>
        </p:nvPicPr>
        <p:blipFill>
          <a:blip r:embed="rId2"/>
          <a:stretch>
            <a:fillRect/>
          </a:stretch>
        </p:blipFill>
        <p:spPr>
          <a:xfrm>
            <a:off x="1189293" y="1310909"/>
            <a:ext cx="9391633" cy="4054109"/>
          </a:xfrm>
          <a:prstGeom prst="rect">
            <a:avLst/>
          </a:prstGeom>
        </p:spPr>
      </p:pic>
    </p:spTree>
    <p:extLst>
      <p:ext uri="{BB962C8B-B14F-4D97-AF65-F5344CB8AC3E}">
        <p14:creationId xmlns:p14="http://schemas.microsoft.com/office/powerpoint/2010/main" val="321349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A8D9A-5E2D-EE6E-B781-27E312B4B5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7F5D55B-8222-C110-BD4C-5334A61A3B28}"/>
              </a:ext>
            </a:extLst>
          </p:cNvPr>
          <p:cNvPicPr>
            <a:picLocks noChangeAspect="1"/>
          </p:cNvPicPr>
          <p:nvPr/>
        </p:nvPicPr>
        <p:blipFill>
          <a:blip r:embed="rId2"/>
          <a:stretch>
            <a:fillRect/>
          </a:stretch>
        </p:blipFill>
        <p:spPr>
          <a:xfrm>
            <a:off x="1383738" y="1146829"/>
            <a:ext cx="9444960" cy="4574240"/>
          </a:xfrm>
          <a:prstGeom prst="rect">
            <a:avLst/>
          </a:prstGeom>
        </p:spPr>
      </p:pic>
    </p:spTree>
    <p:extLst>
      <p:ext uri="{BB962C8B-B14F-4D97-AF65-F5344CB8AC3E}">
        <p14:creationId xmlns:p14="http://schemas.microsoft.com/office/powerpoint/2010/main" val="73595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56302-1947-A7FC-99D2-61B491BD72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6808E96-298E-3D7B-9637-1F58B78FD486}"/>
              </a:ext>
            </a:extLst>
          </p:cNvPr>
          <p:cNvPicPr>
            <a:picLocks noChangeAspect="1"/>
          </p:cNvPicPr>
          <p:nvPr/>
        </p:nvPicPr>
        <p:blipFill>
          <a:blip r:embed="rId2"/>
          <a:stretch>
            <a:fillRect/>
          </a:stretch>
        </p:blipFill>
        <p:spPr>
          <a:xfrm>
            <a:off x="542166" y="880574"/>
            <a:ext cx="5467772" cy="4493420"/>
          </a:xfrm>
          <a:prstGeom prst="rect">
            <a:avLst/>
          </a:prstGeom>
        </p:spPr>
      </p:pic>
      <p:pic>
        <p:nvPicPr>
          <p:cNvPr id="4" name="Picture 3">
            <a:extLst>
              <a:ext uri="{FF2B5EF4-FFF2-40B4-BE49-F238E27FC236}">
                <a16:creationId xmlns:a16="http://schemas.microsoft.com/office/drawing/2014/main" id="{A16D4147-11C6-4473-7C9B-D1C19A188E73}"/>
              </a:ext>
            </a:extLst>
          </p:cNvPr>
          <p:cNvPicPr>
            <a:picLocks noChangeAspect="1"/>
          </p:cNvPicPr>
          <p:nvPr/>
        </p:nvPicPr>
        <p:blipFill>
          <a:blip r:embed="rId3"/>
          <a:stretch>
            <a:fillRect/>
          </a:stretch>
        </p:blipFill>
        <p:spPr>
          <a:xfrm>
            <a:off x="6182061" y="880574"/>
            <a:ext cx="5467773" cy="4493421"/>
          </a:xfrm>
          <a:prstGeom prst="rect">
            <a:avLst/>
          </a:prstGeom>
        </p:spPr>
      </p:pic>
      <p:sp>
        <p:nvSpPr>
          <p:cNvPr id="3" name="TextBox 2">
            <a:extLst>
              <a:ext uri="{FF2B5EF4-FFF2-40B4-BE49-F238E27FC236}">
                <a16:creationId xmlns:a16="http://schemas.microsoft.com/office/drawing/2014/main" id="{23691465-9DDB-CFAF-7C23-D37EFD10CFCC}"/>
              </a:ext>
            </a:extLst>
          </p:cNvPr>
          <p:cNvSpPr txBox="1"/>
          <p:nvPr/>
        </p:nvSpPr>
        <p:spPr>
          <a:xfrm>
            <a:off x="542166" y="511242"/>
            <a:ext cx="1114408" cy="369332"/>
          </a:xfrm>
          <a:prstGeom prst="rect">
            <a:avLst/>
          </a:prstGeom>
          <a:noFill/>
        </p:spPr>
        <p:txBody>
          <a:bodyPr wrap="none" rtlCol="0">
            <a:spAutoFit/>
          </a:bodyPr>
          <a:lstStyle/>
          <a:p>
            <a:r>
              <a:rPr lang="sl-SI" dirty="0"/>
              <a:t>SJM 2024</a:t>
            </a:r>
          </a:p>
        </p:txBody>
      </p:sp>
      <p:sp>
        <p:nvSpPr>
          <p:cNvPr id="5" name="TextBox 4">
            <a:extLst>
              <a:ext uri="{FF2B5EF4-FFF2-40B4-BE49-F238E27FC236}">
                <a16:creationId xmlns:a16="http://schemas.microsoft.com/office/drawing/2014/main" id="{596B0EEC-3B81-230B-DF04-944617456CD8}"/>
              </a:ext>
            </a:extLst>
          </p:cNvPr>
          <p:cNvSpPr txBox="1"/>
          <p:nvPr/>
        </p:nvSpPr>
        <p:spPr>
          <a:xfrm>
            <a:off x="6182061" y="527419"/>
            <a:ext cx="1114408" cy="369332"/>
          </a:xfrm>
          <a:prstGeom prst="rect">
            <a:avLst/>
          </a:prstGeom>
          <a:noFill/>
        </p:spPr>
        <p:txBody>
          <a:bodyPr wrap="none" rtlCol="0">
            <a:spAutoFit/>
          </a:bodyPr>
          <a:lstStyle/>
          <a:p>
            <a:r>
              <a:rPr lang="sl-SI" dirty="0"/>
              <a:t>SJM 2025</a:t>
            </a:r>
          </a:p>
        </p:txBody>
      </p:sp>
    </p:spTree>
    <p:extLst>
      <p:ext uri="{BB962C8B-B14F-4D97-AF65-F5344CB8AC3E}">
        <p14:creationId xmlns:p14="http://schemas.microsoft.com/office/powerpoint/2010/main" val="362773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B430B-17D9-BA0C-F01A-35D9C74B545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8844177-7C21-0930-1003-95227018717F}"/>
              </a:ext>
            </a:extLst>
          </p:cNvPr>
          <p:cNvPicPr>
            <a:picLocks noChangeAspect="1"/>
          </p:cNvPicPr>
          <p:nvPr/>
        </p:nvPicPr>
        <p:blipFill>
          <a:blip r:embed="rId2"/>
          <a:stretch>
            <a:fillRect/>
          </a:stretch>
        </p:blipFill>
        <p:spPr>
          <a:xfrm>
            <a:off x="1893536" y="279681"/>
            <a:ext cx="8297622" cy="6218223"/>
          </a:xfrm>
          <a:prstGeom prst="rect">
            <a:avLst/>
          </a:prstGeom>
        </p:spPr>
      </p:pic>
    </p:spTree>
    <p:extLst>
      <p:ext uri="{BB962C8B-B14F-4D97-AF65-F5344CB8AC3E}">
        <p14:creationId xmlns:p14="http://schemas.microsoft.com/office/powerpoint/2010/main" val="1942265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3C51-AF7D-72AD-6ACE-232ED93038A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979611A-2FC7-09AC-73C5-D040A16CCFC6}"/>
              </a:ext>
            </a:extLst>
          </p:cNvPr>
          <p:cNvSpPr txBox="1"/>
          <p:nvPr/>
        </p:nvSpPr>
        <p:spPr>
          <a:xfrm>
            <a:off x="2055377" y="1577947"/>
            <a:ext cx="8083943" cy="523220"/>
          </a:xfrm>
          <a:prstGeom prst="rect">
            <a:avLst/>
          </a:prstGeom>
          <a:noFill/>
        </p:spPr>
        <p:txBody>
          <a:bodyPr wrap="square" rtlCol="0">
            <a:spAutoFit/>
          </a:bodyPr>
          <a:lstStyle/>
          <a:p>
            <a:r>
              <a:rPr lang="sl-SI" sz="2800" dirty="0"/>
              <a:t>O zdravju in zdravstvu (O11 – O16)</a:t>
            </a:r>
          </a:p>
        </p:txBody>
      </p:sp>
    </p:spTree>
    <p:extLst>
      <p:ext uri="{BB962C8B-B14F-4D97-AF65-F5344CB8AC3E}">
        <p14:creationId xmlns:p14="http://schemas.microsoft.com/office/powerpoint/2010/main" val="3011279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307F8-3F4B-A6FB-62A7-8BA4B715C198}"/>
              </a:ext>
            </a:extLst>
          </p:cNvPr>
          <p:cNvSpPr>
            <a:spLocks noGrp="1"/>
          </p:cNvSpPr>
          <p:nvPr>
            <p:ph type="title"/>
          </p:nvPr>
        </p:nvSpPr>
        <p:spPr/>
        <p:txBody>
          <a:bodyPr>
            <a:normAutofit/>
          </a:bodyPr>
          <a:lstStyle/>
          <a:p>
            <a:r>
              <a:rPr lang="sl-SI" sz="3600" b="1" dirty="0"/>
              <a:t>Opis raziskave</a:t>
            </a:r>
            <a:endParaRPr lang="sl-SI" sz="3600" dirty="0"/>
          </a:p>
        </p:txBody>
      </p:sp>
      <p:sp>
        <p:nvSpPr>
          <p:cNvPr id="3" name="Content Placeholder 2">
            <a:extLst>
              <a:ext uri="{FF2B5EF4-FFF2-40B4-BE49-F238E27FC236}">
                <a16:creationId xmlns:a16="http://schemas.microsoft.com/office/drawing/2014/main" id="{95582A72-D7DA-ADAC-5C49-64358AAD2B61}"/>
              </a:ext>
            </a:extLst>
          </p:cNvPr>
          <p:cNvSpPr>
            <a:spLocks noGrp="1"/>
          </p:cNvSpPr>
          <p:nvPr>
            <p:ph idx="1"/>
          </p:nvPr>
        </p:nvSpPr>
        <p:spPr/>
        <p:txBody>
          <a:bodyPr>
            <a:normAutofit fontScale="85000" lnSpcReduction="20000"/>
          </a:bodyPr>
          <a:lstStyle/>
          <a:p>
            <a:pPr marL="0" indent="0">
              <a:buNone/>
            </a:pPr>
            <a:r>
              <a:rPr lang="sl-SI" sz="2600" dirty="0"/>
              <a:t>Pri zasnovi in izvedbi raziskave so sodelovali:</a:t>
            </a:r>
          </a:p>
          <a:p>
            <a:pPr marL="0" indent="0">
              <a:buNone/>
            </a:pPr>
            <a:r>
              <a:rPr lang="sl-SI" sz="2600" dirty="0"/>
              <a:t>Niko Toš, Živa Broder, May Doušak, Rebeka Falle Zorman, Mitja Hafner Fink, Slavko Kurdija, Brina Malnar, Samo Uhan, Špela Zajšek.</a:t>
            </a:r>
          </a:p>
          <a:p>
            <a:pPr marL="0" indent="0">
              <a:buNone/>
            </a:pPr>
            <a:r>
              <a:rPr lang="sl-SI" sz="2600" dirty="0"/>
              <a:t>S predlogi so sodelovali: Srečo Dragoš, Maca Jogan, Dušan Keber, Matjaž Nahtigal, Marjan Smrke, Slavko Splichal, Ivan Svetlik. </a:t>
            </a:r>
          </a:p>
          <a:p>
            <a:pPr marL="0" indent="0">
              <a:buNone/>
            </a:pPr>
            <a:r>
              <a:rPr lang="sl-SI" sz="2600" dirty="0"/>
              <a:t>Raziskava SJM 2025/1 poteka v okviru programa Slovensko javno mnenje; vodja programske skupine: Mitja Hafner Fink.</a:t>
            </a:r>
          </a:p>
          <a:p>
            <a:pPr marL="0" indent="0">
              <a:buNone/>
            </a:pPr>
            <a:r>
              <a:rPr lang="sl-SI" sz="2600" dirty="0"/>
              <a:t>Zasnova raziskave je potekala v obdobju od novembra 2024 do konca aprila 2025. Vzorec respondentov je zasnovan na registru prebivalcev Slovenije in obsega 2700 slučajno izbranih oseb. Anketiranje je potekalo preko interneta in je bilo dopolnjeno s pisnimi vprašalniki. Časovni okvir »terenske faze« raziskave: 7.5. – 7.7. 2025. Realizacija vzorca, n = 948, predstavlja z odštetimi neznanimi (32 oseb) 35,5% vzorca.</a:t>
            </a:r>
          </a:p>
          <a:p>
            <a:pPr marL="0" indent="0">
              <a:buNone/>
            </a:pPr>
            <a:r>
              <a:rPr lang="sl-SI" sz="2600" dirty="0"/>
              <a:t>Priprava, vodenje terenske faze ter oblikovanje in nadzor datoteke so bili izvedeni skladno s pravili Evropske družboslovne raziskave (ESS; 2025), ki je za svojo metodološko odličnost prejela Descartesovo nagrado.</a:t>
            </a:r>
          </a:p>
          <a:p>
            <a:endParaRPr lang="sl-SI" dirty="0"/>
          </a:p>
        </p:txBody>
      </p:sp>
    </p:spTree>
    <p:extLst>
      <p:ext uri="{BB962C8B-B14F-4D97-AF65-F5344CB8AC3E}">
        <p14:creationId xmlns:p14="http://schemas.microsoft.com/office/powerpoint/2010/main" val="907142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63970-58A7-8270-841E-35EA621D998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470E0C7-C73A-2569-C4FE-6E88302F9D70}"/>
              </a:ext>
            </a:extLst>
          </p:cNvPr>
          <p:cNvPicPr>
            <a:picLocks noChangeAspect="1"/>
          </p:cNvPicPr>
          <p:nvPr/>
        </p:nvPicPr>
        <p:blipFill>
          <a:blip r:embed="rId2"/>
          <a:stretch>
            <a:fillRect/>
          </a:stretch>
        </p:blipFill>
        <p:spPr>
          <a:xfrm>
            <a:off x="2241494" y="249041"/>
            <a:ext cx="6826423" cy="3529787"/>
          </a:xfrm>
          <a:prstGeom prst="rect">
            <a:avLst/>
          </a:prstGeom>
        </p:spPr>
      </p:pic>
      <p:pic>
        <p:nvPicPr>
          <p:cNvPr id="3" name="Picture 2">
            <a:extLst>
              <a:ext uri="{FF2B5EF4-FFF2-40B4-BE49-F238E27FC236}">
                <a16:creationId xmlns:a16="http://schemas.microsoft.com/office/drawing/2014/main" id="{E7E90355-8D83-AC1C-5621-3951A1F851F4}"/>
              </a:ext>
            </a:extLst>
          </p:cNvPr>
          <p:cNvPicPr>
            <a:picLocks noChangeAspect="1"/>
          </p:cNvPicPr>
          <p:nvPr/>
        </p:nvPicPr>
        <p:blipFill>
          <a:blip r:embed="rId3"/>
          <a:stretch>
            <a:fillRect/>
          </a:stretch>
        </p:blipFill>
        <p:spPr>
          <a:xfrm>
            <a:off x="2399949" y="4206313"/>
            <a:ext cx="6797155" cy="2402645"/>
          </a:xfrm>
          <a:prstGeom prst="rect">
            <a:avLst/>
          </a:prstGeom>
        </p:spPr>
      </p:pic>
    </p:spTree>
    <p:extLst>
      <p:ext uri="{BB962C8B-B14F-4D97-AF65-F5344CB8AC3E}">
        <p14:creationId xmlns:p14="http://schemas.microsoft.com/office/powerpoint/2010/main" val="54988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93FEE-9A06-8183-12F2-F3C0C5FA3DB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736D5B-CFEB-822A-D241-807820E8027D}"/>
              </a:ext>
            </a:extLst>
          </p:cNvPr>
          <p:cNvPicPr>
            <a:picLocks noChangeAspect="1"/>
          </p:cNvPicPr>
          <p:nvPr/>
        </p:nvPicPr>
        <p:blipFill>
          <a:blip r:embed="rId2"/>
          <a:stretch>
            <a:fillRect/>
          </a:stretch>
        </p:blipFill>
        <p:spPr>
          <a:xfrm>
            <a:off x="2944899" y="212636"/>
            <a:ext cx="4880099" cy="3950556"/>
          </a:xfrm>
          <a:prstGeom prst="rect">
            <a:avLst/>
          </a:prstGeom>
        </p:spPr>
      </p:pic>
      <p:pic>
        <p:nvPicPr>
          <p:cNvPr id="5" name="Picture 4">
            <a:extLst>
              <a:ext uri="{FF2B5EF4-FFF2-40B4-BE49-F238E27FC236}">
                <a16:creationId xmlns:a16="http://schemas.microsoft.com/office/drawing/2014/main" id="{7A99BF3E-8392-AF00-2ADD-A140B76334ED}"/>
              </a:ext>
            </a:extLst>
          </p:cNvPr>
          <p:cNvPicPr>
            <a:picLocks noChangeAspect="1"/>
          </p:cNvPicPr>
          <p:nvPr/>
        </p:nvPicPr>
        <p:blipFill>
          <a:blip r:embed="rId3"/>
          <a:stretch>
            <a:fillRect/>
          </a:stretch>
        </p:blipFill>
        <p:spPr>
          <a:xfrm>
            <a:off x="3068805" y="4270972"/>
            <a:ext cx="6178296" cy="2374392"/>
          </a:xfrm>
          <a:prstGeom prst="rect">
            <a:avLst/>
          </a:prstGeom>
        </p:spPr>
      </p:pic>
    </p:spTree>
    <p:extLst>
      <p:ext uri="{BB962C8B-B14F-4D97-AF65-F5344CB8AC3E}">
        <p14:creationId xmlns:p14="http://schemas.microsoft.com/office/powerpoint/2010/main" val="260246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41763-F1EA-416A-5997-FBE5552760A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4A1CB2C-EC22-4C6A-02CE-8B58AB6D929F}"/>
              </a:ext>
            </a:extLst>
          </p:cNvPr>
          <p:cNvPicPr>
            <a:picLocks noChangeAspect="1"/>
          </p:cNvPicPr>
          <p:nvPr/>
        </p:nvPicPr>
        <p:blipFill>
          <a:blip r:embed="rId2"/>
          <a:stretch>
            <a:fillRect/>
          </a:stretch>
        </p:blipFill>
        <p:spPr>
          <a:xfrm>
            <a:off x="1893536" y="730673"/>
            <a:ext cx="8301528" cy="5330261"/>
          </a:xfrm>
          <a:prstGeom prst="rect">
            <a:avLst/>
          </a:prstGeom>
        </p:spPr>
      </p:pic>
    </p:spTree>
    <p:extLst>
      <p:ext uri="{BB962C8B-B14F-4D97-AF65-F5344CB8AC3E}">
        <p14:creationId xmlns:p14="http://schemas.microsoft.com/office/powerpoint/2010/main" val="339710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82834-3EDB-727A-05CA-A766632CD44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77D2D80-3A74-010F-08A4-03C67A7A2273}"/>
              </a:ext>
            </a:extLst>
          </p:cNvPr>
          <p:cNvPicPr>
            <a:picLocks noChangeAspect="1"/>
          </p:cNvPicPr>
          <p:nvPr/>
        </p:nvPicPr>
        <p:blipFill>
          <a:blip r:embed="rId2"/>
          <a:stretch>
            <a:fillRect/>
          </a:stretch>
        </p:blipFill>
        <p:spPr>
          <a:xfrm>
            <a:off x="2599641" y="789203"/>
            <a:ext cx="6992718" cy="5279594"/>
          </a:xfrm>
          <a:prstGeom prst="rect">
            <a:avLst/>
          </a:prstGeom>
        </p:spPr>
      </p:pic>
    </p:spTree>
    <p:extLst>
      <p:ext uri="{BB962C8B-B14F-4D97-AF65-F5344CB8AC3E}">
        <p14:creationId xmlns:p14="http://schemas.microsoft.com/office/powerpoint/2010/main" val="40398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815E-10A3-6F77-1A3D-2AADAB48D32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859569-E747-310D-39DC-4CA365960205}"/>
              </a:ext>
            </a:extLst>
          </p:cNvPr>
          <p:cNvSpPr txBox="1"/>
          <p:nvPr/>
        </p:nvSpPr>
        <p:spPr>
          <a:xfrm>
            <a:off x="2055377" y="1577947"/>
            <a:ext cx="8083943" cy="523220"/>
          </a:xfrm>
          <a:prstGeom prst="rect">
            <a:avLst/>
          </a:prstGeom>
          <a:noFill/>
        </p:spPr>
        <p:txBody>
          <a:bodyPr wrap="square" rtlCol="0">
            <a:spAutoFit/>
          </a:bodyPr>
          <a:lstStyle/>
          <a:p>
            <a:r>
              <a:rPr lang="sl-SI" sz="2800" dirty="0"/>
              <a:t>Razmere v svetu, Evropi – ogrožanja (O17 – O23)</a:t>
            </a:r>
          </a:p>
        </p:txBody>
      </p:sp>
    </p:spTree>
    <p:extLst>
      <p:ext uri="{BB962C8B-B14F-4D97-AF65-F5344CB8AC3E}">
        <p14:creationId xmlns:p14="http://schemas.microsoft.com/office/powerpoint/2010/main" val="4275743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D2AC3-6D83-F53D-CAD6-29741CC553F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10CEB44-904B-6977-7F22-AB3E1CAE7A80}"/>
              </a:ext>
            </a:extLst>
          </p:cNvPr>
          <p:cNvPicPr>
            <a:picLocks noChangeAspect="1"/>
          </p:cNvPicPr>
          <p:nvPr/>
        </p:nvPicPr>
        <p:blipFill>
          <a:blip r:embed="rId2"/>
          <a:stretch>
            <a:fillRect/>
          </a:stretch>
        </p:blipFill>
        <p:spPr>
          <a:xfrm>
            <a:off x="688989" y="894945"/>
            <a:ext cx="11000828" cy="5155659"/>
          </a:xfrm>
          <a:prstGeom prst="rect">
            <a:avLst/>
          </a:prstGeom>
        </p:spPr>
      </p:pic>
    </p:spTree>
    <p:extLst>
      <p:ext uri="{BB962C8B-B14F-4D97-AF65-F5344CB8AC3E}">
        <p14:creationId xmlns:p14="http://schemas.microsoft.com/office/powerpoint/2010/main" val="40300628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A4DFA4-C5CC-9FE2-6EBC-B264937F2A26}"/>
              </a:ext>
            </a:extLst>
          </p:cNvPr>
          <p:cNvPicPr>
            <a:picLocks noChangeAspect="1"/>
          </p:cNvPicPr>
          <p:nvPr/>
        </p:nvPicPr>
        <p:blipFill>
          <a:blip r:embed="rId2"/>
          <a:stretch>
            <a:fillRect/>
          </a:stretch>
        </p:blipFill>
        <p:spPr>
          <a:xfrm>
            <a:off x="2071991" y="198079"/>
            <a:ext cx="7879405" cy="6326459"/>
          </a:xfrm>
          <a:prstGeom prst="rect">
            <a:avLst/>
          </a:prstGeom>
        </p:spPr>
      </p:pic>
    </p:spTree>
    <p:extLst>
      <p:ext uri="{BB962C8B-B14F-4D97-AF65-F5344CB8AC3E}">
        <p14:creationId xmlns:p14="http://schemas.microsoft.com/office/powerpoint/2010/main" val="16181153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8DE14-3654-B45D-3905-68CBF441724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4379E7B-8C64-7016-AAD9-B5DC5784D558}"/>
              </a:ext>
            </a:extLst>
          </p:cNvPr>
          <p:cNvPicPr>
            <a:picLocks noChangeAspect="1"/>
          </p:cNvPicPr>
          <p:nvPr/>
        </p:nvPicPr>
        <p:blipFill>
          <a:blip r:embed="rId2"/>
          <a:stretch>
            <a:fillRect/>
          </a:stretch>
        </p:blipFill>
        <p:spPr>
          <a:xfrm>
            <a:off x="2258235" y="441701"/>
            <a:ext cx="7675529" cy="5974598"/>
          </a:xfrm>
          <a:prstGeom prst="rect">
            <a:avLst/>
          </a:prstGeom>
        </p:spPr>
      </p:pic>
    </p:spTree>
    <p:extLst>
      <p:ext uri="{BB962C8B-B14F-4D97-AF65-F5344CB8AC3E}">
        <p14:creationId xmlns:p14="http://schemas.microsoft.com/office/powerpoint/2010/main" val="421053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F0167-F6D2-2284-9DC9-ED60322FF4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1499408-B2F8-1659-7F9A-275A2058E7E7}"/>
              </a:ext>
            </a:extLst>
          </p:cNvPr>
          <p:cNvPicPr>
            <a:picLocks noChangeAspect="1"/>
          </p:cNvPicPr>
          <p:nvPr/>
        </p:nvPicPr>
        <p:blipFill>
          <a:blip r:embed="rId3"/>
          <a:stretch>
            <a:fillRect/>
          </a:stretch>
        </p:blipFill>
        <p:spPr>
          <a:xfrm>
            <a:off x="2071991" y="690411"/>
            <a:ext cx="8419278" cy="5729844"/>
          </a:xfrm>
          <a:prstGeom prst="rect">
            <a:avLst/>
          </a:prstGeom>
        </p:spPr>
      </p:pic>
    </p:spTree>
    <p:extLst>
      <p:ext uri="{BB962C8B-B14F-4D97-AF65-F5344CB8AC3E}">
        <p14:creationId xmlns:p14="http://schemas.microsoft.com/office/powerpoint/2010/main" val="942720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4928-F592-4652-594F-ED77556FF41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5B4B23-8A1B-2AD9-D8B4-523D3627C7E2}"/>
              </a:ext>
            </a:extLst>
          </p:cNvPr>
          <p:cNvSpPr txBox="1"/>
          <p:nvPr/>
        </p:nvSpPr>
        <p:spPr>
          <a:xfrm>
            <a:off x="2055377" y="1577947"/>
            <a:ext cx="8083943" cy="523220"/>
          </a:xfrm>
          <a:prstGeom prst="rect">
            <a:avLst/>
          </a:prstGeom>
          <a:noFill/>
        </p:spPr>
        <p:txBody>
          <a:bodyPr wrap="square" rtlCol="0">
            <a:spAutoFit/>
          </a:bodyPr>
          <a:lstStyle/>
          <a:p>
            <a:r>
              <a:rPr lang="sl-SI" sz="2800" dirty="0"/>
              <a:t>Vojna v Ukrajini (O30 – O32) </a:t>
            </a:r>
          </a:p>
        </p:txBody>
      </p:sp>
    </p:spTree>
    <p:extLst>
      <p:ext uri="{BB962C8B-B14F-4D97-AF65-F5344CB8AC3E}">
        <p14:creationId xmlns:p14="http://schemas.microsoft.com/office/powerpoint/2010/main" val="2531593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E80B3-392D-22DC-9514-512299DFBE7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5C32096-64F6-1992-46AC-02415B369570}"/>
              </a:ext>
            </a:extLst>
          </p:cNvPr>
          <p:cNvSpPr>
            <a:spLocks noGrp="1"/>
          </p:cNvSpPr>
          <p:nvPr>
            <p:ph type="title"/>
          </p:nvPr>
        </p:nvSpPr>
        <p:spPr/>
        <p:txBody>
          <a:bodyPr>
            <a:normAutofit fontScale="90000"/>
          </a:bodyPr>
          <a:lstStyle/>
          <a:p>
            <a:r>
              <a:rPr lang="sl-SI" dirty="0"/>
              <a:t> </a:t>
            </a:r>
            <a:br>
              <a:rPr lang="sl-SI" dirty="0"/>
            </a:br>
            <a:r>
              <a:rPr lang="sl-SI" dirty="0"/>
              <a:t>Tematski prikaz vsebine raziskave:</a:t>
            </a:r>
            <a:br>
              <a:rPr lang="sl-SI" dirty="0"/>
            </a:br>
            <a:endParaRPr lang="sl-SI" dirty="0"/>
          </a:p>
        </p:txBody>
      </p:sp>
      <p:sp>
        <p:nvSpPr>
          <p:cNvPr id="6" name="Content Placeholder 5">
            <a:extLst>
              <a:ext uri="{FF2B5EF4-FFF2-40B4-BE49-F238E27FC236}">
                <a16:creationId xmlns:a16="http://schemas.microsoft.com/office/drawing/2014/main" id="{B5197E3D-264D-4B4C-A51E-1058E765F8B4}"/>
              </a:ext>
            </a:extLst>
          </p:cNvPr>
          <p:cNvSpPr>
            <a:spLocks noGrp="1"/>
          </p:cNvSpPr>
          <p:nvPr>
            <p:ph sz="half" idx="1"/>
          </p:nvPr>
        </p:nvSpPr>
        <p:spPr/>
        <p:txBody>
          <a:bodyPr>
            <a:normAutofit fontScale="70000" lnSpcReduction="20000"/>
          </a:bodyPr>
          <a:lstStyle/>
          <a:p>
            <a:r>
              <a:rPr lang="sl-SI" dirty="0"/>
              <a:t>Zadovoljstvo, sreča (O1 – O4)</a:t>
            </a:r>
          </a:p>
          <a:p>
            <a:r>
              <a:rPr lang="sl-SI" dirty="0"/>
              <a:t>Ogledalo političnega javnega mnenja: ukrepi vlade (O5 -O6)</a:t>
            </a:r>
          </a:p>
          <a:p>
            <a:r>
              <a:rPr lang="sl-SI" dirty="0"/>
              <a:t>O energetiki; NEK / JEK (O7 – O10)</a:t>
            </a:r>
          </a:p>
          <a:p>
            <a:r>
              <a:rPr lang="sl-SI" dirty="0"/>
              <a:t>O zdravju in zdravstvu (O11 – O16)</a:t>
            </a:r>
          </a:p>
          <a:p>
            <a:r>
              <a:rPr lang="sl-SI" dirty="0"/>
              <a:t>Razmere v svetu, Evropi – ogrožanja (O17 – O23)</a:t>
            </a:r>
          </a:p>
          <a:p>
            <a:r>
              <a:rPr lang="sl-SI" dirty="0"/>
              <a:t>Vojna v Izraelu – usoda Palestincev (O24 – O28)</a:t>
            </a:r>
          </a:p>
          <a:p>
            <a:r>
              <a:rPr lang="sl-SI" dirty="0"/>
              <a:t>Vojna v Ukrajini (O30 – O32)</a:t>
            </a:r>
          </a:p>
          <a:p>
            <a:r>
              <a:rPr lang="sl-SI" dirty="0"/>
              <a:t>Nacionalni ponos; pripadnost (V1 – V2)</a:t>
            </a:r>
          </a:p>
          <a:p>
            <a:r>
              <a:rPr lang="sl-SI" dirty="0"/>
              <a:t>Temeljne vrednote (V3 – V4)</a:t>
            </a:r>
          </a:p>
          <a:p>
            <a:r>
              <a:rPr lang="sl-SI" dirty="0"/>
              <a:t>Odnos do kapitalizma, socializma (V5 – V6)</a:t>
            </a:r>
          </a:p>
          <a:p>
            <a:endParaRPr lang="sl-SI" dirty="0"/>
          </a:p>
        </p:txBody>
      </p:sp>
      <p:sp>
        <p:nvSpPr>
          <p:cNvPr id="7" name="Content Placeholder 6">
            <a:extLst>
              <a:ext uri="{FF2B5EF4-FFF2-40B4-BE49-F238E27FC236}">
                <a16:creationId xmlns:a16="http://schemas.microsoft.com/office/drawing/2014/main" id="{E96E66EB-591D-DDB2-C52A-022E1C6CBEB3}"/>
              </a:ext>
            </a:extLst>
          </p:cNvPr>
          <p:cNvSpPr>
            <a:spLocks noGrp="1"/>
          </p:cNvSpPr>
          <p:nvPr>
            <p:ph sz="half" idx="2"/>
          </p:nvPr>
        </p:nvSpPr>
        <p:spPr/>
        <p:txBody>
          <a:bodyPr>
            <a:normAutofit fontScale="70000" lnSpcReduction="20000"/>
          </a:bodyPr>
          <a:lstStyle/>
          <a:p>
            <a:r>
              <a:rPr lang="sl-SI" dirty="0" err="1"/>
              <a:t>Libertarne</a:t>
            </a:r>
            <a:r>
              <a:rPr lang="sl-SI" dirty="0"/>
              <a:t> vrednote; diskriminacije (V7 – V8)</a:t>
            </a:r>
          </a:p>
          <a:p>
            <a:r>
              <a:rPr lang="sl-SI" dirty="0"/>
              <a:t>Nasilništvo; tuji delavci (V9 – V11)</a:t>
            </a:r>
          </a:p>
          <a:p>
            <a:r>
              <a:rPr lang="sl-SI" dirty="0"/>
              <a:t>Razumevanje demokracije; zaupanje v institucije (DE1 – DE6)</a:t>
            </a:r>
          </a:p>
          <a:p>
            <a:r>
              <a:rPr lang="sl-SI" dirty="0"/>
              <a:t>Odnos do strank; strankarske preference (DE7 – DE12)</a:t>
            </a:r>
          </a:p>
          <a:p>
            <a:r>
              <a:rPr lang="sl-SI" dirty="0"/>
              <a:t>Solidarnost (S1 – S6)</a:t>
            </a:r>
          </a:p>
          <a:p>
            <a:r>
              <a:rPr lang="sl-SI" dirty="0"/>
              <a:t>O času druge svetovne vojne (P1 – P3)</a:t>
            </a:r>
          </a:p>
          <a:p>
            <a:r>
              <a:rPr lang="sl-SI" dirty="0"/>
              <a:t>Vrednotenje preteklosti – čas po vojni (1950 – 1990) (P4 – P6)</a:t>
            </a:r>
          </a:p>
          <a:p>
            <a:r>
              <a:rPr lang="sl-SI" dirty="0"/>
              <a:t>Pripadnost verskim skupnostim, ne-vernost; verovanja (R1 – R4)</a:t>
            </a:r>
          </a:p>
          <a:p>
            <a:r>
              <a:rPr lang="sl-SI" dirty="0"/>
              <a:t>Digitalizacija (D15a – D16)</a:t>
            </a:r>
          </a:p>
          <a:p>
            <a:endParaRPr lang="sl-SI" dirty="0"/>
          </a:p>
        </p:txBody>
      </p:sp>
    </p:spTree>
    <p:extLst>
      <p:ext uri="{BB962C8B-B14F-4D97-AF65-F5344CB8AC3E}">
        <p14:creationId xmlns:p14="http://schemas.microsoft.com/office/powerpoint/2010/main" val="2941093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4A8E-3525-C461-312E-5C733F940B4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8D5BC37-F863-7402-EFC4-B677C6C7F299}"/>
              </a:ext>
            </a:extLst>
          </p:cNvPr>
          <p:cNvPicPr>
            <a:picLocks noChangeAspect="1"/>
          </p:cNvPicPr>
          <p:nvPr/>
        </p:nvPicPr>
        <p:blipFill>
          <a:blip r:embed="rId2"/>
          <a:stretch>
            <a:fillRect/>
          </a:stretch>
        </p:blipFill>
        <p:spPr>
          <a:xfrm>
            <a:off x="1767379" y="712099"/>
            <a:ext cx="8121088" cy="5097279"/>
          </a:xfrm>
          <a:prstGeom prst="rect">
            <a:avLst/>
          </a:prstGeom>
        </p:spPr>
      </p:pic>
    </p:spTree>
    <p:extLst>
      <p:ext uri="{BB962C8B-B14F-4D97-AF65-F5344CB8AC3E}">
        <p14:creationId xmlns:p14="http://schemas.microsoft.com/office/powerpoint/2010/main" val="740994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A5B1-2AA9-B704-FEBC-342C28AAD55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E9038F-CD23-F8D6-58B3-DAEA77A30023}"/>
              </a:ext>
            </a:extLst>
          </p:cNvPr>
          <p:cNvPicPr>
            <a:picLocks noChangeAspect="1"/>
          </p:cNvPicPr>
          <p:nvPr/>
        </p:nvPicPr>
        <p:blipFill>
          <a:blip r:embed="rId2"/>
          <a:stretch>
            <a:fillRect/>
          </a:stretch>
        </p:blipFill>
        <p:spPr>
          <a:xfrm>
            <a:off x="1181437" y="939058"/>
            <a:ext cx="9550372" cy="4838655"/>
          </a:xfrm>
          <a:prstGeom prst="rect">
            <a:avLst/>
          </a:prstGeom>
        </p:spPr>
      </p:pic>
    </p:spTree>
    <p:extLst>
      <p:ext uri="{BB962C8B-B14F-4D97-AF65-F5344CB8AC3E}">
        <p14:creationId xmlns:p14="http://schemas.microsoft.com/office/powerpoint/2010/main" val="39252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1FD8B-85CC-A000-E859-FAA119D1762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9C23A0A-6EE9-FE84-D924-700DDD053C12}"/>
              </a:ext>
            </a:extLst>
          </p:cNvPr>
          <p:cNvPicPr>
            <a:picLocks noChangeAspect="1"/>
          </p:cNvPicPr>
          <p:nvPr/>
        </p:nvPicPr>
        <p:blipFill>
          <a:blip r:embed="rId3"/>
          <a:stretch>
            <a:fillRect/>
          </a:stretch>
        </p:blipFill>
        <p:spPr>
          <a:xfrm>
            <a:off x="2599641" y="789203"/>
            <a:ext cx="6992718" cy="5279594"/>
          </a:xfrm>
          <a:prstGeom prst="rect">
            <a:avLst/>
          </a:prstGeom>
        </p:spPr>
      </p:pic>
    </p:spTree>
    <p:extLst>
      <p:ext uri="{BB962C8B-B14F-4D97-AF65-F5344CB8AC3E}">
        <p14:creationId xmlns:p14="http://schemas.microsoft.com/office/powerpoint/2010/main" val="3193589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885D9-DEE4-EADF-5AA0-9B991998E57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6E42C7C-6A8B-6739-3004-71B71BFD17C1}"/>
              </a:ext>
            </a:extLst>
          </p:cNvPr>
          <p:cNvPicPr>
            <a:picLocks noChangeAspect="1"/>
          </p:cNvPicPr>
          <p:nvPr/>
        </p:nvPicPr>
        <p:blipFill>
          <a:blip r:embed="rId2"/>
          <a:stretch>
            <a:fillRect/>
          </a:stretch>
        </p:blipFill>
        <p:spPr>
          <a:xfrm>
            <a:off x="1935804" y="821836"/>
            <a:ext cx="8157168" cy="5112035"/>
          </a:xfrm>
          <a:prstGeom prst="rect">
            <a:avLst/>
          </a:prstGeom>
        </p:spPr>
      </p:pic>
    </p:spTree>
    <p:extLst>
      <p:ext uri="{BB962C8B-B14F-4D97-AF65-F5344CB8AC3E}">
        <p14:creationId xmlns:p14="http://schemas.microsoft.com/office/powerpoint/2010/main" val="3180897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C8755-9277-209B-341D-29E5A96856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291D585-1838-870D-B6B0-FC895225A5B7}"/>
              </a:ext>
            </a:extLst>
          </p:cNvPr>
          <p:cNvPicPr>
            <a:picLocks noChangeAspect="1"/>
          </p:cNvPicPr>
          <p:nvPr/>
        </p:nvPicPr>
        <p:blipFill>
          <a:blip r:embed="rId2"/>
          <a:stretch>
            <a:fillRect/>
          </a:stretch>
        </p:blipFill>
        <p:spPr>
          <a:xfrm>
            <a:off x="1580360" y="921631"/>
            <a:ext cx="9031279" cy="4484451"/>
          </a:xfrm>
          <a:prstGeom prst="rect">
            <a:avLst/>
          </a:prstGeom>
        </p:spPr>
      </p:pic>
    </p:spTree>
    <p:extLst>
      <p:ext uri="{BB962C8B-B14F-4D97-AF65-F5344CB8AC3E}">
        <p14:creationId xmlns:p14="http://schemas.microsoft.com/office/powerpoint/2010/main" val="818723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93A19-7512-8F90-9968-ED3D61D3C5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705141B-5EFE-3BFB-1302-B3ED6A544EF9}"/>
              </a:ext>
            </a:extLst>
          </p:cNvPr>
          <p:cNvSpPr txBox="1"/>
          <p:nvPr/>
        </p:nvSpPr>
        <p:spPr>
          <a:xfrm>
            <a:off x="2055377" y="1577947"/>
            <a:ext cx="8083943" cy="523220"/>
          </a:xfrm>
          <a:prstGeom prst="rect">
            <a:avLst/>
          </a:prstGeom>
          <a:noFill/>
        </p:spPr>
        <p:txBody>
          <a:bodyPr wrap="square" rtlCol="0">
            <a:spAutoFit/>
          </a:bodyPr>
          <a:lstStyle/>
          <a:p>
            <a:r>
              <a:rPr lang="sl-SI" sz="2800" dirty="0"/>
              <a:t>Vojna v Izraelu - usoda Palestincev (O24 – O28)</a:t>
            </a:r>
          </a:p>
        </p:txBody>
      </p:sp>
    </p:spTree>
    <p:extLst>
      <p:ext uri="{BB962C8B-B14F-4D97-AF65-F5344CB8AC3E}">
        <p14:creationId xmlns:p14="http://schemas.microsoft.com/office/powerpoint/2010/main" val="402727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E2ED0-34F1-85FA-CA2A-2F4868D67F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F3E0DCA-A367-9A48-4442-D2A66A0EDCC6}"/>
              </a:ext>
            </a:extLst>
          </p:cNvPr>
          <p:cNvPicPr>
            <a:picLocks noChangeAspect="1"/>
          </p:cNvPicPr>
          <p:nvPr/>
        </p:nvPicPr>
        <p:blipFill>
          <a:blip r:embed="rId2"/>
          <a:stretch>
            <a:fillRect/>
          </a:stretch>
        </p:blipFill>
        <p:spPr>
          <a:xfrm>
            <a:off x="91016" y="1024007"/>
            <a:ext cx="5751434" cy="4716612"/>
          </a:xfrm>
          <a:prstGeom prst="rect">
            <a:avLst/>
          </a:prstGeom>
        </p:spPr>
      </p:pic>
      <p:pic>
        <p:nvPicPr>
          <p:cNvPr id="3" name="Picture 2">
            <a:extLst>
              <a:ext uri="{FF2B5EF4-FFF2-40B4-BE49-F238E27FC236}">
                <a16:creationId xmlns:a16="http://schemas.microsoft.com/office/drawing/2014/main" id="{6A652166-3906-C3BF-7F03-9B7EFC035792}"/>
              </a:ext>
            </a:extLst>
          </p:cNvPr>
          <p:cNvPicPr>
            <a:picLocks noChangeAspect="1"/>
          </p:cNvPicPr>
          <p:nvPr/>
        </p:nvPicPr>
        <p:blipFill>
          <a:blip r:embed="rId3"/>
          <a:stretch>
            <a:fillRect/>
          </a:stretch>
        </p:blipFill>
        <p:spPr>
          <a:xfrm>
            <a:off x="6041713" y="1024007"/>
            <a:ext cx="5751435" cy="4722058"/>
          </a:xfrm>
          <a:prstGeom prst="rect">
            <a:avLst/>
          </a:prstGeom>
        </p:spPr>
      </p:pic>
      <p:sp>
        <p:nvSpPr>
          <p:cNvPr id="4" name="TextBox 3">
            <a:extLst>
              <a:ext uri="{FF2B5EF4-FFF2-40B4-BE49-F238E27FC236}">
                <a16:creationId xmlns:a16="http://schemas.microsoft.com/office/drawing/2014/main" id="{ABFBC7AA-0961-D933-EBDA-6608D40F2CBA}"/>
              </a:ext>
            </a:extLst>
          </p:cNvPr>
          <p:cNvSpPr txBox="1"/>
          <p:nvPr/>
        </p:nvSpPr>
        <p:spPr>
          <a:xfrm>
            <a:off x="91016" y="558351"/>
            <a:ext cx="1114408" cy="369332"/>
          </a:xfrm>
          <a:prstGeom prst="rect">
            <a:avLst/>
          </a:prstGeom>
          <a:noFill/>
        </p:spPr>
        <p:txBody>
          <a:bodyPr wrap="none" rtlCol="0">
            <a:spAutoFit/>
          </a:bodyPr>
          <a:lstStyle/>
          <a:p>
            <a:r>
              <a:rPr lang="sl-SI" dirty="0"/>
              <a:t>SJM 2024</a:t>
            </a:r>
          </a:p>
        </p:txBody>
      </p:sp>
      <p:sp>
        <p:nvSpPr>
          <p:cNvPr id="5" name="TextBox 4">
            <a:extLst>
              <a:ext uri="{FF2B5EF4-FFF2-40B4-BE49-F238E27FC236}">
                <a16:creationId xmlns:a16="http://schemas.microsoft.com/office/drawing/2014/main" id="{D9C232F6-433F-DB71-B757-E0BB92840795}"/>
              </a:ext>
            </a:extLst>
          </p:cNvPr>
          <p:cNvSpPr txBox="1"/>
          <p:nvPr/>
        </p:nvSpPr>
        <p:spPr>
          <a:xfrm>
            <a:off x="6041713" y="558351"/>
            <a:ext cx="1114408" cy="369332"/>
          </a:xfrm>
          <a:prstGeom prst="rect">
            <a:avLst/>
          </a:prstGeom>
          <a:noFill/>
        </p:spPr>
        <p:txBody>
          <a:bodyPr wrap="none" rtlCol="0">
            <a:spAutoFit/>
          </a:bodyPr>
          <a:lstStyle/>
          <a:p>
            <a:r>
              <a:rPr lang="sl-SI" dirty="0"/>
              <a:t>SJM 2025</a:t>
            </a:r>
          </a:p>
        </p:txBody>
      </p:sp>
    </p:spTree>
    <p:extLst>
      <p:ext uri="{BB962C8B-B14F-4D97-AF65-F5344CB8AC3E}">
        <p14:creationId xmlns:p14="http://schemas.microsoft.com/office/powerpoint/2010/main" val="2617212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32C1A-58B7-6434-2D47-17FC3461664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1139F19-7AF1-9DA4-D0E2-93DFE9E64F86}"/>
              </a:ext>
            </a:extLst>
          </p:cNvPr>
          <p:cNvPicPr>
            <a:picLocks noChangeAspect="1"/>
          </p:cNvPicPr>
          <p:nvPr/>
        </p:nvPicPr>
        <p:blipFill>
          <a:blip r:embed="rId3"/>
          <a:stretch>
            <a:fillRect/>
          </a:stretch>
        </p:blipFill>
        <p:spPr>
          <a:xfrm>
            <a:off x="1898540" y="1005630"/>
            <a:ext cx="8394920" cy="4846740"/>
          </a:xfrm>
          <a:prstGeom prst="rect">
            <a:avLst/>
          </a:prstGeom>
        </p:spPr>
      </p:pic>
    </p:spTree>
    <p:extLst>
      <p:ext uri="{BB962C8B-B14F-4D97-AF65-F5344CB8AC3E}">
        <p14:creationId xmlns:p14="http://schemas.microsoft.com/office/powerpoint/2010/main" val="2108674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4719-C0AD-B415-7C45-7976A080384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DDD32E-6C42-6114-131C-D7148EB6121B}"/>
              </a:ext>
            </a:extLst>
          </p:cNvPr>
          <p:cNvPicPr>
            <a:picLocks noChangeAspect="1"/>
          </p:cNvPicPr>
          <p:nvPr/>
        </p:nvPicPr>
        <p:blipFill>
          <a:blip r:embed="rId2"/>
          <a:stretch>
            <a:fillRect/>
          </a:stretch>
        </p:blipFill>
        <p:spPr>
          <a:xfrm>
            <a:off x="2880081" y="789203"/>
            <a:ext cx="6431837" cy="5279594"/>
          </a:xfrm>
          <a:prstGeom prst="rect">
            <a:avLst/>
          </a:prstGeom>
        </p:spPr>
      </p:pic>
    </p:spTree>
    <p:extLst>
      <p:ext uri="{BB962C8B-B14F-4D97-AF65-F5344CB8AC3E}">
        <p14:creationId xmlns:p14="http://schemas.microsoft.com/office/powerpoint/2010/main" val="3234804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EBC1-988F-C29B-3AED-5B206A5FD34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0431027-7227-831C-7E07-FDEEA1C77C25}"/>
              </a:ext>
            </a:extLst>
          </p:cNvPr>
          <p:cNvPicPr>
            <a:picLocks noChangeAspect="1"/>
          </p:cNvPicPr>
          <p:nvPr/>
        </p:nvPicPr>
        <p:blipFill>
          <a:blip r:embed="rId2"/>
          <a:stretch>
            <a:fillRect/>
          </a:stretch>
        </p:blipFill>
        <p:spPr>
          <a:xfrm>
            <a:off x="2593544" y="786155"/>
            <a:ext cx="7004911" cy="5285690"/>
          </a:xfrm>
          <a:prstGeom prst="rect">
            <a:avLst/>
          </a:prstGeom>
        </p:spPr>
      </p:pic>
    </p:spTree>
    <p:extLst>
      <p:ext uri="{BB962C8B-B14F-4D97-AF65-F5344CB8AC3E}">
        <p14:creationId xmlns:p14="http://schemas.microsoft.com/office/powerpoint/2010/main" val="75102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7BEA-BA6F-42DC-C310-CE5B21AC88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83C0F81-9DDB-CDB7-0A0B-C572991C1EB0}"/>
              </a:ext>
            </a:extLst>
          </p:cNvPr>
          <p:cNvSpPr txBox="1"/>
          <p:nvPr/>
        </p:nvSpPr>
        <p:spPr>
          <a:xfrm>
            <a:off x="1973896" y="1587001"/>
            <a:ext cx="8083943" cy="954107"/>
          </a:xfrm>
          <a:prstGeom prst="rect">
            <a:avLst/>
          </a:prstGeom>
          <a:noFill/>
        </p:spPr>
        <p:txBody>
          <a:bodyPr wrap="square" rtlCol="0">
            <a:spAutoFit/>
          </a:bodyPr>
          <a:lstStyle/>
          <a:p>
            <a:r>
              <a:rPr lang="sl-SI" sz="2800" dirty="0"/>
              <a:t>Zadovoljstvo, sreča (O1 – O4)</a:t>
            </a:r>
          </a:p>
          <a:p>
            <a:endParaRPr lang="sl-SI" sz="2800" dirty="0"/>
          </a:p>
        </p:txBody>
      </p:sp>
    </p:spTree>
    <p:extLst>
      <p:ext uri="{BB962C8B-B14F-4D97-AF65-F5344CB8AC3E}">
        <p14:creationId xmlns:p14="http://schemas.microsoft.com/office/powerpoint/2010/main" val="440818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9D7DF-AE19-2B1E-F809-CF837ADF9432}"/>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11D5A24-9558-9E27-0D4C-960D72413CB9}"/>
              </a:ext>
            </a:extLst>
          </p:cNvPr>
          <p:cNvPicPr>
            <a:picLocks noChangeAspect="1"/>
          </p:cNvPicPr>
          <p:nvPr/>
        </p:nvPicPr>
        <p:blipFill>
          <a:blip r:embed="rId2"/>
          <a:stretch>
            <a:fillRect/>
          </a:stretch>
        </p:blipFill>
        <p:spPr>
          <a:xfrm>
            <a:off x="1955260" y="834030"/>
            <a:ext cx="8386068" cy="5255485"/>
          </a:xfrm>
          <a:prstGeom prst="rect">
            <a:avLst/>
          </a:prstGeom>
        </p:spPr>
      </p:pic>
    </p:spTree>
    <p:extLst>
      <p:ext uri="{BB962C8B-B14F-4D97-AF65-F5344CB8AC3E}">
        <p14:creationId xmlns:p14="http://schemas.microsoft.com/office/powerpoint/2010/main" val="32370635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ED26B-A64C-C173-79ED-A18DFAA739E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E0E6AFE-FCBF-21E5-EB44-1ECCEEB1E5BA}"/>
              </a:ext>
            </a:extLst>
          </p:cNvPr>
          <p:cNvPicPr>
            <a:picLocks noChangeAspect="1"/>
          </p:cNvPicPr>
          <p:nvPr/>
        </p:nvPicPr>
        <p:blipFill>
          <a:blip r:embed="rId2"/>
          <a:stretch>
            <a:fillRect/>
          </a:stretch>
        </p:blipFill>
        <p:spPr>
          <a:xfrm>
            <a:off x="3098158" y="137564"/>
            <a:ext cx="5689791" cy="4293340"/>
          </a:xfrm>
          <a:prstGeom prst="rect">
            <a:avLst/>
          </a:prstGeom>
        </p:spPr>
      </p:pic>
      <p:pic>
        <p:nvPicPr>
          <p:cNvPr id="4" name="Picture 3">
            <a:extLst>
              <a:ext uri="{FF2B5EF4-FFF2-40B4-BE49-F238E27FC236}">
                <a16:creationId xmlns:a16="http://schemas.microsoft.com/office/drawing/2014/main" id="{5B428E3D-9BCD-CCD1-D2BE-971DC07B072A}"/>
              </a:ext>
            </a:extLst>
          </p:cNvPr>
          <p:cNvPicPr>
            <a:picLocks noChangeAspect="1"/>
          </p:cNvPicPr>
          <p:nvPr/>
        </p:nvPicPr>
        <p:blipFill>
          <a:blip r:embed="rId3"/>
          <a:stretch>
            <a:fillRect/>
          </a:stretch>
        </p:blipFill>
        <p:spPr>
          <a:xfrm>
            <a:off x="2521329" y="4641098"/>
            <a:ext cx="6901600" cy="2010555"/>
          </a:xfrm>
          <a:prstGeom prst="rect">
            <a:avLst/>
          </a:prstGeom>
        </p:spPr>
      </p:pic>
    </p:spTree>
    <p:extLst>
      <p:ext uri="{BB962C8B-B14F-4D97-AF65-F5344CB8AC3E}">
        <p14:creationId xmlns:p14="http://schemas.microsoft.com/office/powerpoint/2010/main" val="23744643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184DE-C423-4ED3-9990-B05579F0CF8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0648FB3-2B57-DDE0-B2C8-0E79E5FD0859}"/>
              </a:ext>
            </a:extLst>
          </p:cNvPr>
          <p:cNvPicPr>
            <a:picLocks noChangeAspect="1"/>
          </p:cNvPicPr>
          <p:nvPr/>
        </p:nvPicPr>
        <p:blipFill>
          <a:blip r:embed="rId2"/>
          <a:stretch>
            <a:fillRect/>
          </a:stretch>
        </p:blipFill>
        <p:spPr>
          <a:xfrm>
            <a:off x="3252998" y="83877"/>
            <a:ext cx="5397387" cy="4072702"/>
          </a:xfrm>
          <a:prstGeom prst="rect">
            <a:avLst/>
          </a:prstGeom>
        </p:spPr>
      </p:pic>
      <p:pic>
        <p:nvPicPr>
          <p:cNvPr id="3" name="Picture 2">
            <a:extLst>
              <a:ext uri="{FF2B5EF4-FFF2-40B4-BE49-F238E27FC236}">
                <a16:creationId xmlns:a16="http://schemas.microsoft.com/office/drawing/2014/main" id="{E3A4C333-529F-10F0-5C01-E62A7A1112DD}"/>
              </a:ext>
            </a:extLst>
          </p:cNvPr>
          <p:cNvPicPr>
            <a:picLocks noChangeAspect="1"/>
          </p:cNvPicPr>
          <p:nvPr/>
        </p:nvPicPr>
        <p:blipFill>
          <a:blip r:embed="rId3"/>
          <a:stretch>
            <a:fillRect/>
          </a:stretch>
        </p:blipFill>
        <p:spPr>
          <a:xfrm>
            <a:off x="3063496" y="4468179"/>
            <a:ext cx="6769419" cy="2215841"/>
          </a:xfrm>
          <a:prstGeom prst="rect">
            <a:avLst/>
          </a:prstGeom>
        </p:spPr>
      </p:pic>
    </p:spTree>
    <p:extLst>
      <p:ext uri="{BB962C8B-B14F-4D97-AF65-F5344CB8AC3E}">
        <p14:creationId xmlns:p14="http://schemas.microsoft.com/office/powerpoint/2010/main" val="4274222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00FFC-A227-D938-F0D0-D39E16F2B75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81ADC1-41A3-E948-9A28-5A472F9A3928}"/>
              </a:ext>
            </a:extLst>
          </p:cNvPr>
          <p:cNvPicPr>
            <a:picLocks noChangeAspect="1"/>
          </p:cNvPicPr>
          <p:nvPr/>
        </p:nvPicPr>
        <p:blipFill>
          <a:blip r:embed="rId2"/>
          <a:stretch>
            <a:fillRect/>
          </a:stretch>
        </p:blipFill>
        <p:spPr>
          <a:xfrm>
            <a:off x="2879282" y="145655"/>
            <a:ext cx="5473000" cy="4129757"/>
          </a:xfrm>
          <a:prstGeom prst="rect">
            <a:avLst/>
          </a:prstGeom>
        </p:spPr>
      </p:pic>
      <p:pic>
        <p:nvPicPr>
          <p:cNvPr id="3" name="Picture 2">
            <a:extLst>
              <a:ext uri="{FF2B5EF4-FFF2-40B4-BE49-F238E27FC236}">
                <a16:creationId xmlns:a16="http://schemas.microsoft.com/office/drawing/2014/main" id="{E7FBFEB4-3795-9CAF-7B25-64C9425E753B}"/>
              </a:ext>
            </a:extLst>
          </p:cNvPr>
          <p:cNvPicPr>
            <a:picLocks noChangeAspect="1"/>
          </p:cNvPicPr>
          <p:nvPr/>
        </p:nvPicPr>
        <p:blipFill>
          <a:blip r:embed="rId3"/>
          <a:stretch>
            <a:fillRect/>
          </a:stretch>
        </p:blipFill>
        <p:spPr>
          <a:xfrm>
            <a:off x="2555600" y="4605375"/>
            <a:ext cx="7579109" cy="2106970"/>
          </a:xfrm>
          <a:prstGeom prst="rect">
            <a:avLst/>
          </a:prstGeom>
        </p:spPr>
      </p:pic>
    </p:spTree>
    <p:extLst>
      <p:ext uri="{BB962C8B-B14F-4D97-AF65-F5344CB8AC3E}">
        <p14:creationId xmlns:p14="http://schemas.microsoft.com/office/powerpoint/2010/main" val="94346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97A41-0905-587A-FB23-F66E093012C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3D24BEA-F235-123A-3919-9FBEB007E42C}"/>
              </a:ext>
            </a:extLst>
          </p:cNvPr>
          <p:cNvPicPr>
            <a:picLocks noChangeAspect="1"/>
          </p:cNvPicPr>
          <p:nvPr/>
        </p:nvPicPr>
        <p:blipFill>
          <a:blip r:embed="rId2"/>
          <a:stretch>
            <a:fillRect/>
          </a:stretch>
        </p:blipFill>
        <p:spPr>
          <a:xfrm>
            <a:off x="1842158" y="1187506"/>
            <a:ext cx="8669865" cy="4482988"/>
          </a:xfrm>
          <a:prstGeom prst="rect">
            <a:avLst/>
          </a:prstGeom>
        </p:spPr>
      </p:pic>
    </p:spTree>
    <p:extLst>
      <p:ext uri="{BB962C8B-B14F-4D97-AF65-F5344CB8AC3E}">
        <p14:creationId xmlns:p14="http://schemas.microsoft.com/office/powerpoint/2010/main" val="38244004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72166-F358-BC5B-AB8A-0D04A4C89BE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0924728-4EA7-74D4-236F-7D48DCF44572}"/>
              </a:ext>
            </a:extLst>
          </p:cNvPr>
          <p:cNvSpPr txBox="1"/>
          <p:nvPr/>
        </p:nvSpPr>
        <p:spPr>
          <a:xfrm>
            <a:off x="2055377" y="1577947"/>
            <a:ext cx="8083943" cy="523220"/>
          </a:xfrm>
          <a:prstGeom prst="rect">
            <a:avLst/>
          </a:prstGeom>
          <a:noFill/>
        </p:spPr>
        <p:txBody>
          <a:bodyPr wrap="square" rtlCol="0">
            <a:spAutoFit/>
          </a:bodyPr>
          <a:lstStyle/>
          <a:p>
            <a:r>
              <a:rPr lang="sl-SI" sz="2800" dirty="0"/>
              <a:t>Nacionalni ponos; pripadnost (V1 – V2)</a:t>
            </a:r>
          </a:p>
        </p:txBody>
      </p:sp>
    </p:spTree>
    <p:extLst>
      <p:ext uri="{BB962C8B-B14F-4D97-AF65-F5344CB8AC3E}">
        <p14:creationId xmlns:p14="http://schemas.microsoft.com/office/powerpoint/2010/main" val="1185210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C78C5-8806-718C-4896-0789232FA70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A90C072-5913-74DE-09DD-897FB53F4FE5}"/>
              </a:ext>
            </a:extLst>
          </p:cNvPr>
          <p:cNvPicPr>
            <a:picLocks noChangeAspect="1"/>
          </p:cNvPicPr>
          <p:nvPr/>
        </p:nvPicPr>
        <p:blipFill>
          <a:blip r:embed="rId2"/>
          <a:stretch>
            <a:fillRect/>
          </a:stretch>
        </p:blipFill>
        <p:spPr>
          <a:xfrm>
            <a:off x="3082375" y="0"/>
            <a:ext cx="6027249" cy="6858000"/>
          </a:xfrm>
          <a:prstGeom prst="rect">
            <a:avLst/>
          </a:prstGeom>
        </p:spPr>
      </p:pic>
    </p:spTree>
    <p:extLst>
      <p:ext uri="{BB962C8B-B14F-4D97-AF65-F5344CB8AC3E}">
        <p14:creationId xmlns:p14="http://schemas.microsoft.com/office/powerpoint/2010/main" val="32532397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1554-A57E-BC1A-71EA-910785409C0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A44852B-243D-3E59-FF29-E49DF21003CE}"/>
              </a:ext>
            </a:extLst>
          </p:cNvPr>
          <p:cNvPicPr>
            <a:picLocks noChangeAspect="1"/>
          </p:cNvPicPr>
          <p:nvPr/>
        </p:nvPicPr>
        <p:blipFill>
          <a:blip r:embed="rId2"/>
          <a:stretch>
            <a:fillRect/>
          </a:stretch>
        </p:blipFill>
        <p:spPr>
          <a:xfrm>
            <a:off x="3074973" y="106277"/>
            <a:ext cx="5840442" cy="6645445"/>
          </a:xfrm>
          <a:prstGeom prst="rect">
            <a:avLst/>
          </a:prstGeom>
        </p:spPr>
      </p:pic>
    </p:spTree>
    <p:extLst>
      <p:ext uri="{BB962C8B-B14F-4D97-AF65-F5344CB8AC3E}">
        <p14:creationId xmlns:p14="http://schemas.microsoft.com/office/powerpoint/2010/main" val="151105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1090A-19D5-070E-BA73-5CF0B797A6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93EE219-FFB3-65F5-86B9-6A9F8E065755}"/>
              </a:ext>
            </a:extLst>
          </p:cNvPr>
          <p:cNvPicPr>
            <a:picLocks noChangeAspect="1"/>
          </p:cNvPicPr>
          <p:nvPr/>
        </p:nvPicPr>
        <p:blipFill>
          <a:blip r:embed="rId2"/>
          <a:stretch>
            <a:fillRect/>
          </a:stretch>
        </p:blipFill>
        <p:spPr>
          <a:xfrm>
            <a:off x="705901" y="768484"/>
            <a:ext cx="10917804" cy="5116749"/>
          </a:xfrm>
          <a:prstGeom prst="rect">
            <a:avLst/>
          </a:prstGeom>
        </p:spPr>
      </p:pic>
    </p:spTree>
    <p:extLst>
      <p:ext uri="{BB962C8B-B14F-4D97-AF65-F5344CB8AC3E}">
        <p14:creationId xmlns:p14="http://schemas.microsoft.com/office/powerpoint/2010/main" val="3400678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EC8EB-FDD7-A747-D465-6C9D3B3F6F2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6CB052E-C87B-0692-FF44-0802E1B6886F}"/>
              </a:ext>
            </a:extLst>
          </p:cNvPr>
          <p:cNvSpPr txBox="1"/>
          <p:nvPr/>
        </p:nvSpPr>
        <p:spPr>
          <a:xfrm>
            <a:off x="2055377" y="1577947"/>
            <a:ext cx="8083943" cy="523220"/>
          </a:xfrm>
          <a:prstGeom prst="rect">
            <a:avLst/>
          </a:prstGeom>
          <a:noFill/>
        </p:spPr>
        <p:txBody>
          <a:bodyPr wrap="square" rtlCol="0">
            <a:spAutoFit/>
          </a:bodyPr>
          <a:lstStyle/>
          <a:p>
            <a:r>
              <a:rPr lang="sl-SI" sz="2800" dirty="0"/>
              <a:t>Temeljne vrednote (V3 – V4)</a:t>
            </a:r>
          </a:p>
        </p:txBody>
      </p:sp>
    </p:spTree>
    <p:extLst>
      <p:ext uri="{BB962C8B-B14F-4D97-AF65-F5344CB8AC3E}">
        <p14:creationId xmlns:p14="http://schemas.microsoft.com/office/powerpoint/2010/main" val="917955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C4A41F-3796-C52C-A66F-C81A22AD604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CF6B229-A77C-C70F-0CEF-59C7F09DE20E}"/>
              </a:ext>
            </a:extLst>
          </p:cNvPr>
          <p:cNvPicPr>
            <a:picLocks noChangeAspect="1"/>
          </p:cNvPicPr>
          <p:nvPr/>
        </p:nvPicPr>
        <p:blipFill>
          <a:blip r:embed="rId2"/>
          <a:stretch>
            <a:fillRect/>
          </a:stretch>
        </p:blipFill>
        <p:spPr>
          <a:xfrm>
            <a:off x="612226" y="963038"/>
            <a:ext cx="11032446" cy="4961107"/>
          </a:xfrm>
          <a:prstGeom prst="rect">
            <a:avLst/>
          </a:prstGeom>
        </p:spPr>
      </p:pic>
    </p:spTree>
    <p:extLst>
      <p:ext uri="{BB962C8B-B14F-4D97-AF65-F5344CB8AC3E}">
        <p14:creationId xmlns:p14="http://schemas.microsoft.com/office/powerpoint/2010/main" val="9986941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36F76-BA35-3961-F9EA-C0A08571518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45733E-9543-12FF-DAFD-E95FFD978382}"/>
              </a:ext>
            </a:extLst>
          </p:cNvPr>
          <p:cNvPicPr>
            <a:picLocks noChangeAspect="1"/>
          </p:cNvPicPr>
          <p:nvPr/>
        </p:nvPicPr>
        <p:blipFill>
          <a:blip r:embed="rId2"/>
          <a:stretch>
            <a:fillRect/>
          </a:stretch>
        </p:blipFill>
        <p:spPr>
          <a:xfrm>
            <a:off x="885216" y="986909"/>
            <a:ext cx="10472501" cy="4908053"/>
          </a:xfrm>
          <a:prstGeom prst="rect">
            <a:avLst/>
          </a:prstGeom>
        </p:spPr>
      </p:pic>
    </p:spTree>
    <p:extLst>
      <p:ext uri="{BB962C8B-B14F-4D97-AF65-F5344CB8AC3E}">
        <p14:creationId xmlns:p14="http://schemas.microsoft.com/office/powerpoint/2010/main" val="3795291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0B8B0-3646-F43A-2F91-CCCE1B0F08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2ADBFC-53DF-B1FC-E2EC-2CEA32617520}"/>
              </a:ext>
            </a:extLst>
          </p:cNvPr>
          <p:cNvPicPr>
            <a:picLocks noChangeAspect="1"/>
          </p:cNvPicPr>
          <p:nvPr/>
        </p:nvPicPr>
        <p:blipFill>
          <a:blip r:embed="rId2"/>
          <a:stretch>
            <a:fillRect/>
          </a:stretch>
        </p:blipFill>
        <p:spPr>
          <a:xfrm>
            <a:off x="3297957" y="0"/>
            <a:ext cx="5596085" cy="6858000"/>
          </a:xfrm>
          <a:prstGeom prst="rect">
            <a:avLst/>
          </a:prstGeom>
        </p:spPr>
      </p:pic>
    </p:spTree>
    <p:extLst>
      <p:ext uri="{BB962C8B-B14F-4D97-AF65-F5344CB8AC3E}">
        <p14:creationId xmlns:p14="http://schemas.microsoft.com/office/powerpoint/2010/main" val="1393411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19EB-3021-128A-9AEF-E5F40B1B86F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5B561DD-A844-7D8D-8265-8752C09C7A27}"/>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2246420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C1AC-71E8-23FA-37B7-8E2E02D0D60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9B502AB-AD28-BD3C-89E0-69E4DB277BC2}"/>
              </a:ext>
            </a:extLst>
          </p:cNvPr>
          <p:cNvSpPr txBox="1"/>
          <p:nvPr/>
        </p:nvSpPr>
        <p:spPr>
          <a:xfrm>
            <a:off x="2055377" y="1577947"/>
            <a:ext cx="8083943" cy="523220"/>
          </a:xfrm>
          <a:prstGeom prst="rect">
            <a:avLst/>
          </a:prstGeom>
          <a:noFill/>
        </p:spPr>
        <p:txBody>
          <a:bodyPr wrap="square" rtlCol="0">
            <a:spAutoFit/>
          </a:bodyPr>
          <a:lstStyle/>
          <a:p>
            <a:r>
              <a:rPr lang="sl-SI" sz="2800" dirty="0"/>
              <a:t>Odnos do kapitalizma, socializma (V5 – V6)</a:t>
            </a:r>
          </a:p>
        </p:txBody>
      </p:sp>
    </p:spTree>
    <p:extLst>
      <p:ext uri="{BB962C8B-B14F-4D97-AF65-F5344CB8AC3E}">
        <p14:creationId xmlns:p14="http://schemas.microsoft.com/office/powerpoint/2010/main" val="17689450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5516-02CB-B802-FFC8-825B3A71707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06986E3-F281-0E6A-2193-B5F9048E44AF}"/>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377290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4E51B-0B42-ADFF-9E5F-24301F0F44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CE78F58-CA45-C954-513D-546E4568DA35}"/>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4055537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931D7-1999-81EB-DBD7-676ED9038B1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E47595-EA93-4034-BDA8-99DFA2ADA1F4}"/>
              </a:ext>
            </a:extLst>
          </p:cNvPr>
          <p:cNvPicPr>
            <a:picLocks noChangeAspect="1"/>
          </p:cNvPicPr>
          <p:nvPr/>
        </p:nvPicPr>
        <p:blipFill>
          <a:blip r:embed="rId2"/>
          <a:stretch>
            <a:fillRect/>
          </a:stretch>
        </p:blipFill>
        <p:spPr>
          <a:xfrm>
            <a:off x="3295295" y="0"/>
            <a:ext cx="5601410" cy="6858000"/>
          </a:xfrm>
          <a:prstGeom prst="rect">
            <a:avLst/>
          </a:prstGeom>
        </p:spPr>
      </p:pic>
    </p:spTree>
    <p:extLst>
      <p:ext uri="{BB962C8B-B14F-4D97-AF65-F5344CB8AC3E}">
        <p14:creationId xmlns:p14="http://schemas.microsoft.com/office/powerpoint/2010/main" val="4259221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36ADD-4A5C-DACE-11D5-FF3DC2EA98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A59BFC5-8715-595C-2182-AE79838A5213}"/>
              </a:ext>
            </a:extLst>
          </p:cNvPr>
          <p:cNvSpPr txBox="1"/>
          <p:nvPr/>
        </p:nvSpPr>
        <p:spPr>
          <a:xfrm>
            <a:off x="2055377" y="1577947"/>
            <a:ext cx="8083943" cy="523220"/>
          </a:xfrm>
          <a:prstGeom prst="rect">
            <a:avLst/>
          </a:prstGeom>
          <a:noFill/>
        </p:spPr>
        <p:txBody>
          <a:bodyPr wrap="square" rtlCol="0">
            <a:spAutoFit/>
          </a:bodyPr>
          <a:lstStyle/>
          <a:p>
            <a:r>
              <a:rPr lang="sl-SI" sz="2800" dirty="0"/>
              <a:t>Libertarne vrednote; diskriminacija (V7 – V8)</a:t>
            </a:r>
          </a:p>
        </p:txBody>
      </p:sp>
    </p:spTree>
    <p:extLst>
      <p:ext uri="{BB962C8B-B14F-4D97-AF65-F5344CB8AC3E}">
        <p14:creationId xmlns:p14="http://schemas.microsoft.com/office/powerpoint/2010/main" val="3864386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6FAB-30EB-6D38-296D-5945C4FB09C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2A0837B-D793-38A3-D1EB-E15997A1D318}"/>
              </a:ext>
            </a:extLst>
          </p:cNvPr>
          <p:cNvPicPr>
            <a:picLocks noChangeAspect="1"/>
          </p:cNvPicPr>
          <p:nvPr/>
        </p:nvPicPr>
        <p:blipFill>
          <a:blip r:embed="rId2"/>
          <a:stretch>
            <a:fillRect/>
          </a:stretch>
        </p:blipFill>
        <p:spPr>
          <a:xfrm>
            <a:off x="3313245" y="0"/>
            <a:ext cx="5565510" cy="6858000"/>
          </a:xfrm>
          <a:prstGeom prst="rect">
            <a:avLst/>
          </a:prstGeom>
        </p:spPr>
      </p:pic>
    </p:spTree>
    <p:extLst>
      <p:ext uri="{BB962C8B-B14F-4D97-AF65-F5344CB8AC3E}">
        <p14:creationId xmlns:p14="http://schemas.microsoft.com/office/powerpoint/2010/main" val="1824479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4C5FD-1D34-BDE6-CD8F-56EA9856074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6F2638C-F58A-D9FF-91B8-E3C85D1B2672}"/>
              </a:ext>
            </a:extLst>
          </p:cNvPr>
          <p:cNvPicPr>
            <a:picLocks noChangeAspect="1"/>
          </p:cNvPicPr>
          <p:nvPr/>
        </p:nvPicPr>
        <p:blipFill>
          <a:blip r:embed="rId2"/>
          <a:stretch>
            <a:fillRect/>
          </a:stretch>
        </p:blipFill>
        <p:spPr>
          <a:xfrm>
            <a:off x="346973" y="880651"/>
            <a:ext cx="11498053" cy="5096698"/>
          </a:xfrm>
          <a:prstGeom prst="rect">
            <a:avLst/>
          </a:prstGeom>
        </p:spPr>
      </p:pic>
    </p:spTree>
    <p:extLst>
      <p:ext uri="{BB962C8B-B14F-4D97-AF65-F5344CB8AC3E}">
        <p14:creationId xmlns:p14="http://schemas.microsoft.com/office/powerpoint/2010/main" val="3437670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F514A-104F-DA28-159E-2F94A0E431F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A49444-E01D-AFA1-067B-333A95606FBC}"/>
              </a:ext>
            </a:extLst>
          </p:cNvPr>
          <p:cNvPicPr>
            <a:picLocks noChangeAspect="1"/>
          </p:cNvPicPr>
          <p:nvPr/>
        </p:nvPicPr>
        <p:blipFill>
          <a:blip r:embed="rId2"/>
          <a:stretch>
            <a:fillRect/>
          </a:stretch>
        </p:blipFill>
        <p:spPr>
          <a:xfrm>
            <a:off x="574743" y="1186774"/>
            <a:ext cx="10922746" cy="4435813"/>
          </a:xfrm>
          <a:prstGeom prst="rect">
            <a:avLst/>
          </a:prstGeom>
        </p:spPr>
      </p:pic>
    </p:spTree>
    <p:extLst>
      <p:ext uri="{BB962C8B-B14F-4D97-AF65-F5344CB8AC3E}">
        <p14:creationId xmlns:p14="http://schemas.microsoft.com/office/powerpoint/2010/main" val="34746478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EF88D-DF6F-0727-A258-E44F7B4ACC2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4A1E05D-2E90-AC96-E8B1-493174BFEC79}"/>
              </a:ext>
            </a:extLst>
          </p:cNvPr>
          <p:cNvPicPr>
            <a:picLocks noChangeAspect="1"/>
          </p:cNvPicPr>
          <p:nvPr/>
        </p:nvPicPr>
        <p:blipFill>
          <a:blip r:embed="rId2"/>
          <a:stretch>
            <a:fillRect/>
          </a:stretch>
        </p:blipFill>
        <p:spPr>
          <a:xfrm>
            <a:off x="346973" y="883699"/>
            <a:ext cx="11498053" cy="5090601"/>
          </a:xfrm>
          <a:prstGeom prst="rect">
            <a:avLst/>
          </a:prstGeom>
        </p:spPr>
      </p:pic>
    </p:spTree>
    <p:extLst>
      <p:ext uri="{BB962C8B-B14F-4D97-AF65-F5344CB8AC3E}">
        <p14:creationId xmlns:p14="http://schemas.microsoft.com/office/powerpoint/2010/main" val="22935245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D2C8B-C612-2C71-68C9-41EC4DB58288}"/>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1DE18D5-268C-46E8-B10E-445BC155056E}"/>
              </a:ext>
            </a:extLst>
          </p:cNvPr>
          <p:cNvGraphicFramePr>
            <a:graphicFrameLocks/>
          </p:cNvGraphicFramePr>
          <p:nvPr/>
        </p:nvGraphicFramePr>
        <p:xfrm>
          <a:off x="352424" y="888206"/>
          <a:ext cx="11487151" cy="50815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22506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F3731-49B4-6332-B9DC-77D54D8D9D4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0D89AB8-4DE0-5D1D-063B-1364F82B8526}"/>
              </a:ext>
            </a:extLst>
          </p:cNvPr>
          <p:cNvSpPr txBox="1"/>
          <p:nvPr/>
        </p:nvSpPr>
        <p:spPr>
          <a:xfrm>
            <a:off x="2055377" y="1577947"/>
            <a:ext cx="8083943" cy="523220"/>
          </a:xfrm>
          <a:prstGeom prst="rect">
            <a:avLst/>
          </a:prstGeom>
          <a:noFill/>
        </p:spPr>
        <p:txBody>
          <a:bodyPr wrap="square" rtlCol="0">
            <a:spAutoFit/>
          </a:bodyPr>
          <a:lstStyle/>
          <a:p>
            <a:r>
              <a:rPr lang="sl-SI" sz="2800" dirty="0"/>
              <a:t>Nasilništvo; tuji delavci (V9 – V11)</a:t>
            </a:r>
          </a:p>
        </p:txBody>
      </p:sp>
    </p:spTree>
    <p:extLst>
      <p:ext uri="{BB962C8B-B14F-4D97-AF65-F5344CB8AC3E}">
        <p14:creationId xmlns:p14="http://schemas.microsoft.com/office/powerpoint/2010/main" val="1893851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5DD56-3207-9040-16B0-75A0E7DA8CA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39BA7C4-1F5A-916A-F900-6A6E7D5CC095}"/>
              </a:ext>
            </a:extLst>
          </p:cNvPr>
          <p:cNvPicPr>
            <a:picLocks noChangeAspect="1"/>
          </p:cNvPicPr>
          <p:nvPr/>
        </p:nvPicPr>
        <p:blipFill>
          <a:blip r:embed="rId2"/>
          <a:stretch>
            <a:fillRect/>
          </a:stretch>
        </p:blipFill>
        <p:spPr>
          <a:xfrm>
            <a:off x="3271386" y="250853"/>
            <a:ext cx="5492288" cy="6596437"/>
          </a:xfrm>
          <a:prstGeom prst="rect">
            <a:avLst/>
          </a:prstGeom>
        </p:spPr>
      </p:pic>
    </p:spTree>
    <p:extLst>
      <p:ext uri="{BB962C8B-B14F-4D97-AF65-F5344CB8AC3E}">
        <p14:creationId xmlns:p14="http://schemas.microsoft.com/office/powerpoint/2010/main" val="3577251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7033B-EF44-D0E4-0D6C-AAF0B207B1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C81E3FB-AFC7-6289-3FDC-A163A9B45185}"/>
              </a:ext>
            </a:extLst>
          </p:cNvPr>
          <p:cNvSpPr txBox="1"/>
          <p:nvPr/>
        </p:nvSpPr>
        <p:spPr>
          <a:xfrm>
            <a:off x="2055377" y="1577947"/>
            <a:ext cx="8083943" cy="954107"/>
          </a:xfrm>
          <a:prstGeom prst="rect">
            <a:avLst/>
          </a:prstGeom>
          <a:noFill/>
        </p:spPr>
        <p:txBody>
          <a:bodyPr wrap="square" rtlCol="0">
            <a:spAutoFit/>
          </a:bodyPr>
          <a:lstStyle/>
          <a:p>
            <a:r>
              <a:rPr lang="sl-SI" sz="2800" dirty="0"/>
              <a:t>Razumevanje demokracije; zaupanje v institucije (DE1 – DE6)</a:t>
            </a:r>
          </a:p>
        </p:txBody>
      </p:sp>
    </p:spTree>
    <p:extLst>
      <p:ext uri="{BB962C8B-B14F-4D97-AF65-F5344CB8AC3E}">
        <p14:creationId xmlns:p14="http://schemas.microsoft.com/office/powerpoint/2010/main" val="1026213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D62EA-7145-3D78-4371-9C2460D0C99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F8DA3C4-6949-E826-492F-9E96FA1CB4B6}"/>
              </a:ext>
            </a:extLst>
          </p:cNvPr>
          <p:cNvPicPr>
            <a:picLocks noChangeAspect="1"/>
          </p:cNvPicPr>
          <p:nvPr/>
        </p:nvPicPr>
        <p:blipFill>
          <a:blip r:embed="rId2"/>
          <a:stretch>
            <a:fillRect/>
          </a:stretch>
        </p:blipFill>
        <p:spPr>
          <a:xfrm>
            <a:off x="3197101" y="72861"/>
            <a:ext cx="5797798" cy="6712278"/>
          </a:xfrm>
          <a:prstGeom prst="rect">
            <a:avLst/>
          </a:prstGeom>
        </p:spPr>
      </p:pic>
    </p:spTree>
    <p:extLst>
      <p:ext uri="{BB962C8B-B14F-4D97-AF65-F5344CB8AC3E}">
        <p14:creationId xmlns:p14="http://schemas.microsoft.com/office/powerpoint/2010/main" val="435367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145A9-2FB8-F880-B3AE-10961ACACA8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A123B3A-0D6E-481D-7927-8D894F9F427D}"/>
              </a:ext>
            </a:extLst>
          </p:cNvPr>
          <p:cNvPicPr>
            <a:picLocks noChangeAspect="1"/>
          </p:cNvPicPr>
          <p:nvPr/>
        </p:nvPicPr>
        <p:blipFill>
          <a:blip r:embed="rId2"/>
          <a:stretch>
            <a:fillRect/>
          </a:stretch>
        </p:blipFill>
        <p:spPr>
          <a:xfrm>
            <a:off x="3200149" y="72861"/>
            <a:ext cx="5791702" cy="6712278"/>
          </a:xfrm>
          <a:prstGeom prst="rect">
            <a:avLst/>
          </a:prstGeom>
        </p:spPr>
      </p:pic>
    </p:spTree>
    <p:extLst>
      <p:ext uri="{BB962C8B-B14F-4D97-AF65-F5344CB8AC3E}">
        <p14:creationId xmlns:p14="http://schemas.microsoft.com/office/powerpoint/2010/main" val="32118960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F3F19-81CF-864E-DD09-A4E9502C82A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E2610B-43B4-1485-8E96-55C1A07DB5D4}"/>
              </a:ext>
            </a:extLst>
          </p:cNvPr>
          <p:cNvPicPr>
            <a:picLocks noChangeAspect="1"/>
          </p:cNvPicPr>
          <p:nvPr/>
        </p:nvPicPr>
        <p:blipFill>
          <a:blip r:embed="rId2"/>
          <a:stretch>
            <a:fillRect/>
          </a:stretch>
        </p:blipFill>
        <p:spPr>
          <a:xfrm>
            <a:off x="1432156" y="1404952"/>
            <a:ext cx="9327688" cy="4048095"/>
          </a:xfrm>
          <a:prstGeom prst="rect">
            <a:avLst/>
          </a:prstGeom>
        </p:spPr>
      </p:pic>
    </p:spTree>
    <p:extLst>
      <p:ext uri="{BB962C8B-B14F-4D97-AF65-F5344CB8AC3E}">
        <p14:creationId xmlns:p14="http://schemas.microsoft.com/office/powerpoint/2010/main" val="38452529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1CC31-F832-6C8B-83BA-A561209EE67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5F237E-E979-9588-3BA5-AAB177A4B0E5}"/>
              </a:ext>
            </a:extLst>
          </p:cNvPr>
          <p:cNvPicPr>
            <a:picLocks noChangeAspect="1"/>
          </p:cNvPicPr>
          <p:nvPr/>
        </p:nvPicPr>
        <p:blipFill>
          <a:blip r:embed="rId2"/>
          <a:stretch>
            <a:fillRect/>
          </a:stretch>
        </p:blipFill>
        <p:spPr>
          <a:xfrm>
            <a:off x="1630293" y="1423242"/>
            <a:ext cx="8931414" cy="4011516"/>
          </a:xfrm>
          <a:prstGeom prst="rect">
            <a:avLst/>
          </a:prstGeom>
        </p:spPr>
      </p:pic>
    </p:spTree>
    <p:extLst>
      <p:ext uri="{BB962C8B-B14F-4D97-AF65-F5344CB8AC3E}">
        <p14:creationId xmlns:p14="http://schemas.microsoft.com/office/powerpoint/2010/main" val="5144546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320-6DC8-37F5-0993-0285E7DCF3E2}"/>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C6040F3-981A-4548-8202-79999FC6D71E}"/>
              </a:ext>
            </a:extLst>
          </p:cNvPr>
          <p:cNvGraphicFramePr>
            <a:graphicFrameLocks/>
          </p:cNvGraphicFramePr>
          <p:nvPr>
            <p:extLst>
              <p:ext uri="{D42A27DB-BD31-4B8C-83A1-F6EECF244321}">
                <p14:modId xmlns:p14="http://schemas.microsoft.com/office/powerpoint/2010/main" val="1445429130"/>
              </p:ext>
            </p:extLst>
          </p:nvPr>
        </p:nvGraphicFramePr>
        <p:xfrm>
          <a:off x="2273056" y="2661200"/>
          <a:ext cx="7299016" cy="3811349"/>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BBEE2EA3-755E-ABFD-466D-721024B2DC89}"/>
              </a:ext>
            </a:extLst>
          </p:cNvPr>
          <p:cNvPicPr>
            <a:picLocks noChangeAspect="1"/>
          </p:cNvPicPr>
          <p:nvPr/>
        </p:nvPicPr>
        <p:blipFill>
          <a:blip r:embed="rId3"/>
          <a:stretch>
            <a:fillRect/>
          </a:stretch>
        </p:blipFill>
        <p:spPr>
          <a:xfrm>
            <a:off x="2602250" y="385451"/>
            <a:ext cx="7071633" cy="2058344"/>
          </a:xfrm>
          <a:prstGeom prst="rect">
            <a:avLst/>
          </a:prstGeom>
        </p:spPr>
      </p:pic>
    </p:spTree>
    <p:extLst>
      <p:ext uri="{BB962C8B-B14F-4D97-AF65-F5344CB8AC3E}">
        <p14:creationId xmlns:p14="http://schemas.microsoft.com/office/powerpoint/2010/main" val="4112362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8E432-E69B-9A7D-2537-DE0CC1223C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8715F2A-C57F-FAFF-346F-3218706780DF}"/>
              </a:ext>
            </a:extLst>
          </p:cNvPr>
          <p:cNvPicPr>
            <a:picLocks noChangeAspect="1"/>
          </p:cNvPicPr>
          <p:nvPr/>
        </p:nvPicPr>
        <p:blipFill>
          <a:blip r:embed="rId2"/>
          <a:stretch>
            <a:fillRect/>
          </a:stretch>
        </p:blipFill>
        <p:spPr>
          <a:xfrm>
            <a:off x="996254" y="1523835"/>
            <a:ext cx="10199492" cy="3810330"/>
          </a:xfrm>
          <a:prstGeom prst="rect">
            <a:avLst/>
          </a:prstGeom>
        </p:spPr>
      </p:pic>
    </p:spTree>
    <p:extLst>
      <p:ext uri="{BB962C8B-B14F-4D97-AF65-F5344CB8AC3E}">
        <p14:creationId xmlns:p14="http://schemas.microsoft.com/office/powerpoint/2010/main" val="1949529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5876B-C95D-597D-2DAC-22DC6142C9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456DCC-CA5E-8065-3DBE-88EFE6FCBD3C}"/>
              </a:ext>
            </a:extLst>
          </p:cNvPr>
          <p:cNvPicPr>
            <a:picLocks noChangeAspect="1"/>
          </p:cNvPicPr>
          <p:nvPr/>
        </p:nvPicPr>
        <p:blipFill>
          <a:blip r:embed="rId2"/>
          <a:stretch>
            <a:fillRect/>
          </a:stretch>
        </p:blipFill>
        <p:spPr>
          <a:xfrm>
            <a:off x="1442277" y="631178"/>
            <a:ext cx="8802704" cy="5292191"/>
          </a:xfrm>
          <a:prstGeom prst="rect">
            <a:avLst/>
          </a:prstGeom>
        </p:spPr>
      </p:pic>
    </p:spTree>
    <p:extLst>
      <p:ext uri="{BB962C8B-B14F-4D97-AF65-F5344CB8AC3E}">
        <p14:creationId xmlns:p14="http://schemas.microsoft.com/office/powerpoint/2010/main" val="35689292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6B27F-C9F4-160C-C342-55D6E3DC857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6749AD-40F0-46D8-597F-AE4D728A03DA}"/>
              </a:ext>
            </a:extLst>
          </p:cNvPr>
          <p:cNvSpPr txBox="1"/>
          <p:nvPr/>
        </p:nvSpPr>
        <p:spPr>
          <a:xfrm>
            <a:off x="2055377" y="1577947"/>
            <a:ext cx="8083943" cy="523220"/>
          </a:xfrm>
          <a:prstGeom prst="rect">
            <a:avLst/>
          </a:prstGeom>
          <a:noFill/>
        </p:spPr>
        <p:txBody>
          <a:bodyPr wrap="square" rtlCol="0">
            <a:spAutoFit/>
          </a:bodyPr>
          <a:lstStyle/>
          <a:p>
            <a:r>
              <a:rPr lang="sl-SI" sz="2800" dirty="0"/>
              <a:t>Zaupanje v institucije</a:t>
            </a:r>
          </a:p>
        </p:txBody>
      </p:sp>
    </p:spTree>
    <p:extLst>
      <p:ext uri="{BB962C8B-B14F-4D97-AF65-F5344CB8AC3E}">
        <p14:creationId xmlns:p14="http://schemas.microsoft.com/office/powerpoint/2010/main" val="3132849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0FBD2-24DE-778A-5529-BC16A76E61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02134C1-EB86-547B-719F-0359018590FC}"/>
              </a:ext>
            </a:extLst>
          </p:cNvPr>
          <p:cNvPicPr>
            <a:picLocks noChangeAspect="1"/>
          </p:cNvPicPr>
          <p:nvPr/>
        </p:nvPicPr>
        <p:blipFill>
          <a:blip r:embed="rId2"/>
          <a:stretch>
            <a:fillRect/>
          </a:stretch>
        </p:blipFill>
        <p:spPr>
          <a:xfrm>
            <a:off x="3197101" y="72861"/>
            <a:ext cx="5797798" cy="6712278"/>
          </a:xfrm>
          <a:prstGeom prst="rect">
            <a:avLst/>
          </a:prstGeom>
        </p:spPr>
      </p:pic>
    </p:spTree>
    <p:extLst>
      <p:ext uri="{BB962C8B-B14F-4D97-AF65-F5344CB8AC3E}">
        <p14:creationId xmlns:p14="http://schemas.microsoft.com/office/powerpoint/2010/main" val="95109633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263E3-199B-DA63-153A-8DD73911EBA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F942E2-4830-6B77-C903-098350A34DC7}"/>
              </a:ext>
            </a:extLst>
          </p:cNvPr>
          <p:cNvPicPr>
            <a:picLocks noChangeAspect="1"/>
          </p:cNvPicPr>
          <p:nvPr/>
        </p:nvPicPr>
        <p:blipFill>
          <a:blip r:embed="rId2"/>
          <a:stretch>
            <a:fillRect/>
          </a:stretch>
        </p:blipFill>
        <p:spPr>
          <a:xfrm>
            <a:off x="3200149" y="72861"/>
            <a:ext cx="5791702" cy="6712278"/>
          </a:xfrm>
          <a:prstGeom prst="rect">
            <a:avLst/>
          </a:prstGeom>
        </p:spPr>
      </p:pic>
    </p:spTree>
    <p:extLst>
      <p:ext uri="{BB962C8B-B14F-4D97-AF65-F5344CB8AC3E}">
        <p14:creationId xmlns:p14="http://schemas.microsoft.com/office/powerpoint/2010/main" val="3620623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3C8D-10F6-AFB9-2FFA-B6886A0819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A6B14D4-FD90-E5FE-99F3-79831FBB87A4}"/>
              </a:ext>
            </a:extLst>
          </p:cNvPr>
          <p:cNvPicPr>
            <a:picLocks noChangeAspect="1"/>
          </p:cNvPicPr>
          <p:nvPr/>
        </p:nvPicPr>
        <p:blipFill>
          <a:blip r:embed="rId2"/>
          <a:stretch>
            <a:fillRect/>
          </a:stretch>
        </p:blipFill>
        <p:spPr>
          <a:xfrm>
            <a:off x="3200149" y="72861"/>
            <a:ext cx="5791702" cy="6712278"/>
          </a:xfrm>
          <a:prstGeom prst="rect">
            <a:avLst/>
          </a:prstGeom>
        </p:spPr>
      </p:pic>
    </p:spTree>
    <p:extLst>
      <p:ext uri="{BB962C8B-B14F-4D97-AF65-F5344CB8AC3E}">
        <p14:creationId xmlns:p14="http://schemas.microsoft.com/office/powerpoint/2010/main" val="19846502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6E289-08F0-DB40-9D8D-95815E56CD9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DD38E36-ECAC-94E1-3700-4959D6995026}"/>
              </a:ext>
            </a:extLst>
          </p:cNvPr>
          <p:cNvPicPr>
            <a:picLocks noChangeAspect="1"/>
          </p:cNvPicPr>
          <p:nvPr/>
        </p:nvPicPr>
        <p:blipFill>
          <a:blip r:embed="rId2"/>
          <a:stretch>
            <a:fillRect/>
          </a:stretch>
        </p:blipFill>
        <p:spPr>
          <a:xfrm>
            <a:off x="3325128" y="402073"/>
            <a:ext cx="5541744" cy="6053853"/>
          </a:xfrm>
          <a:prstGeom prst="rect">
            <a:avLst/>
          </a:prstGeom>
        </p:spPr>
      </p:pic>
      <p:sp>
        <p:nvSpPr>
          <p:cNvPr id="3" name="TextBox 2">
            <a:extLst>
              <a:ext uri="{FF2B5EF4-FFF2-40B4-BE49-F238E27FC236}">
                <a16:creationId xmlns:a16="http://schemas.microsoft.com/office/drawing/2014/main" id="{18B065A5-8EB7-D361-DBC0-B9EBF8100FCF}"/>
              </a:ext>
            </a:extLst>
          </p:cNvPr>
          <p:cNvSpPr txBox="1"/>
          <p:nvPr/>
        </p:nvSpPr>
        <p:spPr>
          <a:xfrm>
            <a:off x="712100" y="323682"/>
            <a:ext cx="2119939" cy="646331"/>
          </a:xfrm>
          <a:prstGeom prst="rect">
            <a:avLst/>
          </a:prstGeom>
          <a:noFill/>
        </p:spPr>
        <p:txBody>
          <a:bodyPr wrap="none" rtlCol="0">
            <a:spAutoFit/>
          </a:bodyPr>
          <a:lstStyle/>
          <a:p>
            <a:r>
              <a:rPr lang="sl-SI" dirty="0"/>
              <a:t>Predhodna meritev,</a:t>
            </a:r>
          </a:p>
          <a:p>
            <a:r>
              <a:rPr lang="sl-SI" dirty="0"/>
              <a:t>SJM 2024</a:t>
            </a:r>
          </a:p>
        </p:txBody>
      </p:sp>
    </p:spTree>
    <p:extLst>
      <p:ext uri="{BB962C8B-B14F-4D97-AF65-F5344CB8AC3E}">
        <p14:creationId xmlns:p14="http://schemas.microsoft.com/office/powerpoint/2010/main" val="39598241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4AA6C-8DE1-55E9-EB97-B370D1432C0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51DE46-AB94-3C6F-F907-04EDB8ADE90D}"/>
              </a:ext>
            </a:extLst>
          </p:cNvPr>
          <p:cNvSpPr txBox="1"/>
          <p:nvPr/>
        </p:nvSpPr>
        <p:spPr>
          <a:xfrm>
            <a:off x="2055377" y="1577947"/>
            <a:ext cx="8083943" cy="954107"/>
          </a:xfrm>
          <a:prstGeom prst="rect">
            <a:avLst/>
          </a:prstGeom>
          <a:noFill/>
        </p:spPr>
        <p:txBody>
          <a:bodyPr wrap="square" rtlCol="0">
            <a:spAutoFit/>
          </a:bodyPr>
          <a:lstStyle/>
          <a:p>
            <a:r>
              <a:rPr lang="sl-SI" sz="2800" dirty="0"/>
              <a:t>Odnos do strank; strankarske preference (DE7 – DE12)</a:t>
            </a:r>
          </a:p>
        </p:txBody>
      </p:sp>
    </p:spTree>
    <p:extLst>
      <p:ext uri="{BB962C8B-B14F-4D97-AF65-F5344CB8AC3E}">
        <p14:creationId xmlns:p14="http://schemas.microsoft.com/office/powerpoint/2010/main" val="36203270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5BB92-C962-6D65-A6FB-CEF66D9164E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230BAEE-E905-9836-CA4B-D43A31A030E3}"/>
              </a:ext>
            </a:extLst>
          </p:cNvPr>
          <p:cNvPicPr>
            <a:picLocks noChangeAspect="1"/>
          </p:cNvPicPr>
          <p:nvPr/>
        </p:nvPicPr>
        <p:blipFill>
          <a:blip r:embed="rId2"/>
          <a:stretch>
            <a:fillRect/>
          </a:stretch>
        </p:blipFill>
        <p:spPr>
          <a:xfrm>
            <a:off x="1502266" y="1404952"/>
            <a:ext cx="9187468" cy="4048095"/>
          </a:xfrm>
          <a:prstGeom prst="rect">
            <a:avLst/>
          </a:prstGeom>
        </p:spPr>
      </p:pic>
    </p:spTree>
    <p:extLst>
      <p:ext uri="{BB962C8B-B14F-4D97-AF65-F5344CB8AC3E}">
        <p14:creationId xmlns:p14="http://schemas.microsoft.com/office/powerpoint/2010/main" val="11736786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CD75C-12DA-9BB2-0873-4B278FDB1E5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203C2B35-0F4A-76E4-3F60-02EBCE05F653}"/>
              </a:ext>
            </a:extLst>
          </p:cNvPr>
          <p:cNvPicPr>
            <a:picLocks noChangeAspect="1"/>
          </p:cNvPicPr>
          <p:nvPr/>
        </p:nvPicPr>
        <p:blipFill>
          <a:blip r:embed="rId2"/>
          <a:stretch>
            <a:fillRect/>
          </a:stretch>
        </p:blipFill>
        <p:spPr>
          <a:xfrm>
            <a:off x="2258235" y="1447628"/>
            <a:ext cx="7675529" cy="3962743"/>
          </a:xfrm>
          <a:prstGeom prst="rect">
            <a:avLst/>
          </a:prstGeom>
        </p:spPr>
      </p:pic>
    </p:spTree>
    <p:extLst>
      <p:ext uri="{BB962C8B-B14F-4D97-AF65-F5344CB8AC3E}">
        <p14:creationId xmlns:p14="http://schemas.microsoft.com/office/powerpoint/2010/main" val="3117919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FCB2F-DED6-5C1B-BC17-55C11074987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2C47D2C-24A7-E1BA-D2FE-819F619B15FC}"/>
              </a:ext>
            </a:extLst>
          </p:cNvPr>
          <p:cNvPicPr>
            <a:picLocks noChangeAspect="1"/>
          </p:cNvPicPr>
          <p:nvPr/>
        </p:nvPicPr>
        <p:blipFill>
          <a:blip r:embed="rId2"/>
          <a:stretch>
            <a:fillRect/>
          </a:stretch>
        </p:blipFill>
        <p:spPr>
          <a:xfrm>
            <a:off x="2255187" y="1447628"/>
            <a:ext cx="7681626" cy="3962743"/>
          </a:xfrm>
          <a:prstGeom prst="rect">
            <a:avLst/>
          </a:prstGeom>
        </p:spPr>
      </p:pic>
    </p:spTree>
    <p:extLst>
      <p:ext uri="{BB962C8B-B14F-4D97-AF65-F5344CB8AC3E}">
        <p14:creationId xmlns:p14="http://schemas.microsoft.com/office/powerpoint/2010/main" val="1201387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787D5-E483-BF64-BF7A-346CE6448F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94FD6B0-DAF9-6454-4DB1-591137067F5B}"/>
              </a:ext>
            </a:extLst>
          </p:cNvPr>
          <p:cNvPicPr>
            <a:picLocks noChangeAspect="1"/>
          </p:cNvPicPr>
          <p:nvPr/>
        </p:nvPicPr>
        <p:blipFill>
          <a:blip r:embed="rId2"/>
          <a:stretch>
            <a:fillRect/>
          </a:stretch>
        </p:blipFill>
        <p:spPr>
          <a:xfrm>
            <a:off x="894944" y="993203"/>
            <a:ext cx="10424977" cy="4882303"/>
          </a:xfrm>
          <a:prstGeom prst="rect">
            <a:avLst/>
          </a:prstGeom>
        </p:spPr>
      </p:pic>
    </p:spTree>
    <p:extLst>
      <p:ext uri="{BB962C8B-B14F-4D97-AF65-F5344CB8AC3E}">
        <p14:creationId xmlns:p14="http://schemas.microsoft.com/office/powerpoint/2010/main" val="2159663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36BDA1-F91F-D307-C73C-0D9497D8D9A3}"/>
              </a:ext>
            </a:extLst>
          </p:cNvPr>
          <p:cNvPicPr>
            <a:picLocks noChangeAspect="1"/>
          </p:cNvPicPr>
          <p:nvPr/>
        </p:nvPicPr>
        <p:blipFill>
          <a:blip r:embed="rId2"/>
          <a:stretch>
            <a:fillRect/>
          </a:stretch>
        </p:blipFill>
        <p:spPr>
          <a:xfrm>
            <a:off x="1947312" y="1444580"/>
            <a:ext cx="8297375" cy="3968840"/>
          </a:xfrm>
          <a:prstGeom prst="rect">
            <a:avLst/>
          </a:prstGeom>
        </p:spPr>
      </p:pic>
    </p:spTree>
    <p:extLst>
      <p:ext uri="{BB962C8B-B14F-4D97-AF65-F5344CB8AC3E}">
        <p14:creationId xmlns:p14="http://schemas.microsoft.com/office/powerpoint/2010/main" val="14671247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96FD-8226-A45C-5930-32AD58D5FDA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9B4C4A-8C0C-E644-AAA7-2E391B838A53}"/>
              </a:ext>
            </a:extLst>
          </p:cNvPr>
          <p:cNvPicPr>
            <a:picLocks noChangeAspect="1"/>
          </p:cNvPicPr>
          <p:nvPr/>
        </p:nvPicPr>
        <p:blipFill>
          <a:blip r:embed="rId2"/>
          <a:stretch>
            <a:fillRect/>
          </a:stretch>
        </p:blipFill>
        <p:spPr>
          <a:xfrm>
            <a:off x="1229988" y="914894"/>
            <a:ext cx="9552867" cy="4935648"/>
          </a:xfrm>
          <a:prstGeom prst="rect">
            <a:avLst/>
          </a:prstGeom>
        </p:spPr>
      </p:pic>
    </p:spTree>
    <p:extLst>
      <p:ext uri="{BB962C8B-B14F-4D97-AF65-F5344CB8AC3E}">
        <p14:creationId xmlns:p14="http://schemas.microsoft.com/office/powerpoint/2010/main" val="9280095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D92F1B-0CFC-34DD-A631-973309717087}"/>
              </a:ext>
            </a:extLst>
          </p:cNvPr>
          <p:cNvPicPr>
            <a:picLocks noChangeAspect="1"/>
          </p:cNvPicPr>
          <p:nvPr/>
        </p:nvPicPr>
        <p:blipFill>
          <a:blip r:embed="rId2"/>
          <a:stretch>
            <a:fillRect/>
          </a:stretch>
        </p:blipFill>
        <p:spPr>
          <a:xfrm>
            <a:off x="1955667" y="898216"/>
            <a:ext cx="8340240" cy="5097981"/>
          </a:xfrm>
          <a:prstGeom prst="rect">
            <a:avLst/>
          </a:prstGeom>
        </p:spPr>
      </p:pic>
    </p:spTree>
    <p:extLst>
      <p:ext uri="{BB962C8B-B14F-4D97-AF65-F5344CB8AC3E}">
        <p14:creationId xmlns:p14="http://schemas.microsoft.com/office/powerpoint/2010/main" val="33243362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76AAEE-D15B-A540-6EA7-823306FD8789}"/>
              </a:ext>
            </a:extLst>
          </p:cNvPr>
          <p:cNvPicPr>
            <a:picLocks noChangeAspect="1"/>
          </p:cNvPicPr>
          <p:nvPr/>
        </p:nvPicPr>
        <p:blipFill>
          <a:blip r:embed="rId2"/>
          <a:stretch>
            <a:fillRect/>
          </a:stretch>
        </p:blipFill>
        <p:spPr>
          <a:xfrm>
            <a:off x="1577947" y="663543"/>
            <a:ext cx="8923724" cy="5462128"/>
          </a:xfrm>
          <a:prstGeom prst="rect">
            <a:avLst/>
          </a:prstGeom>
        </p:spPr>
      </p:pic>
    </p:spTree>
    <p:extLst>
      <p:ext uri="{BB962C8B-B14F-4D97-AF65-F5344CB8AC3E}">
        <p14:creationId xmlns:p14="http://schemas.microsoft.com/office/powerpoint/2010/main" val="920495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6097-F6AB-FDAA-10FC-335D5F64D41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EE910E1-3BB1-5DCC-A35F-6326987C9090}"/>
              </a:ext>
            </a:extLst>
          </p:cNvPr>
          <p:cNvPicPr>
            <a:picLocks noChangeAspect="1"/>
          </p:cNvPicPr>
          <p:nvPr/>
        </p:nvPicPr>
        <p:blipFill>
          <a:blip r:embed="rId2"/>
          <a:stretch>
            <a:fillRect/>
          </a:stretch>
        </p:blipFill>
        <p:spPr>
          <a:xfrm>
            <a:off x="2006825" y="587609"/>
            <a:ext cx="7900203" cy="5489510"/>
          </a:xfrm>
          <a:prstGeom prst="rect">
            <a:avLst/>
          </a:prstGeom>
        </p:spPr>
      </p:pic>
      <p:sp>
        <p:nvSpPr>
          <p:cNvPr id="2" name="Oval 1">
            <a:extLst>
              <a:ext uri="{FF2B5EF4-FFF2-40B4-BE49-F238E27FC236}">
                <a16:creationId xmlns:a16="http://schemas.microsoft.com/office/drawing/2014/main" id="{39756FB2-B8FD-15FC-3973-CACF7FA8D0D5}"/>
              </a:ext>
            </a:extLst>
          </p:cNvPr>
          <p:cNvSpPr/>
          <p:nvPr/>
        </p:nvSpPr>
        <p:spPr>
          <a:xfrm rot="2018729">
            <a:off x="2032754" y="3107000"/>
            <a:ext cx="7848345" cy="86868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204264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18FB52-49E6-D909-41F9-48E9A71B305E}"/>
              </a:ext>
            </a:extLst>
          </p:cNvPr>
          <p:cNvPicPr>
            <a:picLocks noChangeAspect="1"/>
          </p:cNvPicPr>
          <p:nvPr/>
        </p:nvPicPr>
        <p:blipFill>
          <a:blip r:embed="rId2"/>
          <a:stretch>
            <a:fillRect/>
          </a:stretch>
        </p:blipFill>
        <p:spPr>
          <a:xfrm>
            <a:off x="2034473" y="606820"/>
            <a:ext cx="8123053" cy="5644359"/>
          </a:xfrm>
          <a:prstGeom prst="rect">
            <a:avLst/>
          </a:prstGeom>
        </p:spPr>
      </p:pic>
      <p:sp>
        <p:nvSpPr>
          <p:cNvPr id="3" name="Oval 2">
            <a:extLst>
              <a:ext uri="{FF2B5EF4-FFF2-40B4-BE49-F238E27FC236}">
                <a16:creationId xmlns:a16="http://schemas.microsoft.com/office/drawing/2014/main" id="{D90138C7-1B69-9086-6346-881C68DE071C}"/>
              </a:ext>
            </a:extLst>
          </p:cNvPr>
          <p:cNvSpPr/>
          <p:nvPr/>
        </p:nvSpPr>
        <p:spPr>
          <a:xfrm rot="1922588">
            <a:off x="2251514" y="3367544"/>
            <a:ext cx="8109350" cy="79278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6908282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9484BD-8F14-F6CD-67CB-C062C47958C9}"/>
              </a:ext>
            </a:extLst>
          </p:cNvPr>
          <p:cNvPicPr>
            <a:picLocks noChangeAspect="1"/>
          </p:cNvPicPr>
          <p:nvPr/>
        </p:nvPicPr>
        <p:blipFill>
          <a:blip r:embed="rId2"/>
          <a:stretch>
            <a:fillRect/>
          </a:stretch>
        </p:blipFill>
        <p:spPr>
          <a:xfrm>
            <a:off x="2268467" y="337448"/>
            <a:ext cx="7655065" cy="6710603"/>
          </a:xfrm>
          <a:prstGeom prst="rect">
            <a:avLst/>
          </a:prstGeom>
        </p:spPr>
      </p:pic>
      <p:sp>
        <p:nvSpPr>
          <p:cNvPr id="2" name="Rectangle 1">
            <a:extLst>
              <a:ext uri="{FF2B5EF4-FFF2-40B4-BE49-F238E27FC236}">
                <a16:creationId xmlns:a16="http://schemas.microsoft.com/office/drawing/2014/main" id="{B9D988DB-2118-A8FC-E41A-BAE89019E4BB}"/>
              </a:ext>
            </a:extLst>
          </p:cNvPr>
          <p:cNvSpPr/>
          <p:nvPr/>
        </p:nvSpPr>
        <p:spPr>
          <a:xfrm>
            <a:off x="3220630" y="2071561"/>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5" name="Rectangle 4">
            <a:extLst>
              <a:ext uri="{FF2B5EF4-FFF2-40B4-BE49-F238E27FC236}">
                <a16:creationId xmlns:a16="http://schemas.microsoft.com/office/drawing/2014/main" id="{FDFA3FCE-A202-F4E4-7865-4708EFED2A31}"/>
              </a:ext>
            </a:extLst>
          </p:cNvPr>
          <p:cNvSpPr/>
          <p:nvPr/>
        </p:nvSpPr>
        <p:spPr>
          <a:xfrm>
            <a:off x="6474449" y="2071560"/>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6" name="Rectangle 5">
            <a:extLst>
              <a:ext uri="{FF2B5EF4-FFF2-40B4-BE49-F238E27FC236}">
                <a16:creationId xmlns:a16="http://schemas.microsoft.com/office/drawing/2014/main" id="{369530E3-D137-F0EE-38E1-C4E9D7D474BA}"/>
              </a:ext>
            </a:extLst>
          </p:cNvPr>
          <p:cNvSpPr/>
          <p:nvPr/>
        </p:nvSpPr>
        <p:spPr>
          <a:xfrm>
            <a:off x="8004781" y="2078650"/>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7" name="Rectangle 6">
            <a:extLst>
              <a:ext uri="{FF2B5EF4-FFF2-40B4-BE49-F238E27FC236}">
                <a16:creationId xmlns:a16="http://schemas.microsoft.com/office/drawing/2014/main" id="{285A73C6-782F-F908-E4D1-C080B38A081C}"/>
              </a:ext>
            </a:extLst>
          </p:cNvPr>
          <p:cNvSpPr/>
          <p:nvPr/>
        </p:nvSpPr>
        <p:spPr>
          <a:xfrm>
            <a:off x="7239615" y="2071560"/>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Rectangle 7">
            <a:extLst>
              <a:ext uri="{FF2B5EF4-FFF2-40B4-BE49-F238E27FC236}">
                <a16:creationId xmlns:a16="http://schemas.microsoft.com/office/drawing/2014/main" id="{68ECD96D-5912-6710-390C-AF1974064B7B}"/>
              </a:ext>
            </a:extLst>
          </p:cNvPr>
          <p:cNvSpPr/>
          <p:nvPr/>
        </p:nvSpPr>
        <p:spPr>
          <a:xfrm>
            <a:off x="3220630" y="5872134"/>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Rectangle 8">
            <a:extLst>
              <a:ext uri="{FF2B5EF4-FFF2-40B4-BE49-F238E27FC236}">
                <a16:creationId xmlns:a16="http://schemas.microsoft.com/office/drawing/2014/main" id="{2A874400-896A-911A-53C5-1AE246687EB5}"/>
              </a:ext>
            </a:extLst>
          </p:cNvPr>
          <p:cNvSpPr/>
          <p:nvPr/>
        </p:nvSpPr>
        <p:spPr>
          <a:xfrm>
            <a:off x="6474449" y="5872133"/>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0" name="Rectangle 9">
            <a:extLst>
              <a:ext uri="{FF2B5EF4-FFF2-40B4-BE49-F238E27FC236}">
                <a16:creationId xmlns:a16="http://schemas.microsoft.com/office/drawing/2014/main" id="{06AA4E8B-05D6-0C1E-AE3A-97334030F630}"/>
              </a:ext>
            </a:extLst>
          </p:cNvPr>
          <p:cNvSpPr/>
          <p:nvPr/>
        </p:nvSpPr>
        <p:spPr>
          <a:xfrm>
            <a:off x="7239615" y="5870337"/>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1" name="Rectangle 10">
            <a:extLst>
              <a:ext uri="{FF2B5EF4-FFF2-40B4-BE49-F238E27FC236}">
                <a16:creationId xmlns:a16="http://schemas.microsoft.com/office/drawing/2014/main" id="{CB7FA770-CB26-E782-47F8-FEBDB9B14B39}"/>
              </a:ext>
            </a:extLst>
          </p:cNvPr>
          <p:cNvSpPr/>
          <p:nvPr/>
        </p:nvSpPr>
        <p:spPr>
          <a:xfrm>
            <a:off x="8004781" y="5870336"/>
            <a:ext cx="388418" cy="250853"/>
          </a:xfrm>
          <a:prstGeom prst="rect">
            <a:avLst/>
          </a:prstGeom>
          <a:noFill/>
          <a:ln>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80493528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724B4-7308-8332-5FC3-0CB8AD5B6DEB}"/>
              </a:ext>
            </a:extLst>
          </p:cNvPr>
          <p:cNvPicPr>
            <a:picLocks noChangeAspect="1"/>
          </p:cNvPicPr>
          <p:nvPr/>
        </p:nvPicPr>
        <p:blipFill>
          <a:blip r:embed="rId2"/>
          <a:stretch>
            <a:fillRect/>
          </a:stretch>
        </p:blipFill>
        <p:spPr>
          <a:xfrm>
            <a:off x="1844983" y="600615"/>
            <a:ext cx="7983907" cy="5905382"/>
          </a:xfrm>
          <a:prstGeom prst="rect">
            <a:avLst/>
          </a:prstGeom>
        </p:spPr>
      </p:pic>
    </p:spTree>
    <p:extLst>
      <p:ext uri="{BB962C8B-B14F-4D97-AF65-F5344CB8AC3E}">
        <p14:creationId xmlns:p14="http://schemas.microsoft.com/office/powerpoint/2010/main" val="17780553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CDA52-26BF-B17A-169D-6B690AE8256E}"/>
              </a:ext>
            </a:extLst>
          </p:cNvPr>
          <p:cNvPicPr>
            <a:picLocks noChangeAspect="1"/>
          </p:cNvPicPr>
          <p:nvPr/>
        </p:nvPicPr>
        <p:blipFill>
          <a:blip r:embed="rId2"/>
          <a:stretch>
            <a:fillRect/>
          </a:stretch>
        </p:blipFill>
        <p:spPr>
          <a:xfrm>
            <a:off x="1072178" y="1416106"/>
            <a:ext cx="9666459" cy="3285366"/>
          </a:xfrm>
          <a:prstGeom prst="rect">
            <a:avLst/>
          </a:prstGeom>
        </p:spPr>
      </p:pic>
    </p:spTree>
    <p:extLst>
      <p:ext uri="{BB962C8B-B14F-4D97-AF65-F5344CB8AC3E}">
        <p14:creationId xmlns:p14="http://schemas.microsoft.com/office/powerpoint/2010/main" val="3459520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E8B91-A700-CD41-6522-EA4803225418}"/>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CFE80A6-5444-4F48-9364-1272B6D4B282}"/>
              </a:ext>
            </a:extLst>
          </p:cNvPr>
          <p:cNvGraphicFramePr>
            <a:graphicFrameLocks/>
          </p:cNvGraphicFramePr>
          <p:nvPr/>
        </p:nvGraphicFramePr>
        <p:xfrm>
          <a:off x="2262187" y="1452562"/>
          <a:ext cx="7667625" cy="395287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A1C9DA66-F55E-0DDC-9FB2-6F740F3AEBF5}"/>
              </a:ext>
            </a:extLst>
          </p:cNvPr>
          <p:cNvSpPr txBox="1"/>
          <p:nvPr/>
        </p:nvSpPr>
        <p:spPr>
          <a:xfrm>
            <a:off x="2262187" y="776835"/>
            <a:ext cx="5332229" cy="369332"/>
          </a:xfrm>
          <a:prstGeom prst="rect">
            <a:avLst/>
          </a:prstGeom>
          <a:noFill/>
        </p:spPr>
        <p:txBody>
          <a:bodyPr wrap="none" rtlCol="0">
            <a:spAutoFit/>
          </a:bodyPr>
          <a:lstStyle/>
          <a:p>
            <a:r>
              <a:rPr lang="sl-SI" dirty="0"/>
              <a:t>Volil bi: parlamentarne + 4 neparlamentarne stranke</a:t>
            </a:r>
          </a:p>
        </p:txBody>
      </p:sp>
    </p:spTree>
    <p:extLst>
      <p:ext uri="{BB962C8B-B14F-4D97-AF65-F5344CB8AC3E}">
        <p14:creationId xmlns:p14="http://schemas.microsoft.com/office/powerpoint/2010/main" val="284893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A8E063-D2EB-6F97-805A-CE1B13FDAE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649BCBE-E14F-F6E8-8A61-A670AFDB06CF}"/>
              </a:ext>
            </a:extLst>
          </p:cNvPr>
          <p:cNvSpPr txBox="1"/>
          <p:nvPr/>
        </p:nvSpPr>
        <p:spPr>
          <a:xfrm>
            <a:off x="2055377" y="1577947"/>
            <a:ext cx="8083943" cy="461665"/>
          </a:xfrm>
          <a:prstGeom prst="rect">
            <a:avLst/>
          </a:prstGeom>
          <a:noFill/>
        </p:spPr>
        <p:txBody>
          <a:bodyPr wrap="square" rtlCol="0">
            <a:spAutoFit/>
          </a:bodyPr>
          <a:lstStyle/>
          <a:p>
            <a:r>
              <a:rPr lang="sl-SI" sz="2400" dirty="0"/>
              <a:t>Ogledalo političnega javnega mnenja: ukrepi vlade (O5 -O6)</a:t>
            </a:r>
          </a:p>
        </p:txBody>
      </p:sp>
    </p:spTree>
    <p:extLst>
      <p:ext uri="{BB962C8B-B14F-4D97-AF65-F5344CB8AC3E}">
        <p14:creationId xmlns:p14="http://schemas.microsoft.com/office/powerpoint/2010/main" val="23843993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D831CA-774E-2B51-3B56-4D2730E9CB77}"/>
              </a:ext>
            </a:extLst>
          </p:cNvPr>
          <p:cNvPicPr>
            <a:picLocks noChangeAspect="1"/>
          </p:cNvPicPr>
          <p:nvPr/>
        </p:nvPicPr>
        <p:blipFill>
          <a:blip r:embed="rId3"/>
          <a:stretch>
            <a:fillRect/>
          </a:stretch>
        </p:blipFill>
        <p:spPr>
          <a:xfrm>
            <a:off x="2686557" y="145763"/>
            <a:ext cx="7282832" cy="6433061"/>
          </a:xfrm>
          <a:prstGeom prst="rect">
            <a:avLst/>
          </a:prstGeom>
        </p:spPr>
      </p:pic>
    </p:spTree>
    <p:extLst>
      <p:ext uri="{BB962C8B-B14F-4D97-AF65-F5344CB8AC3E}">
        <p14:creationId xmlns:p14="http://schemas.microsoft.com/office/powerpoint/2010/main" val="153836826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41A45-697B-1546-049B-676BD6D0A2B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85CB72-B9D6-DE6D-2481-7F2221B47A0A}"/>
              </a:ext>
            </a:extLst>
          </p:cNvPr>
          <p:cNvPicPr>
            <a:picLocks noChangeAspect="1"/>
          </p:cNvPicPr>
          <p:nvPr/>
        </p:nvPicPr>
        <p:blipFill>
          <a:blip r:embed="rId2"/>
          <a:stretch>
            <a:fillRect/>
          </a:stretch>
        </p:blipFill>
        <p:spPr>
          <a:xfrm>
            <a:off x="2255187" y="1447628"/>
            <a:ext cx="7681626" cy="3962743"/>
          </a:xfrm>
          <a:prstGeom prst="rect">
            <a:avLst/>
          </a:prstGeom>
        </p:spPr>
      </p:pic>
    </p:spTree>
    <p:extLst>
      <p:ext uri="{BB962C8B-B14F-4D97-AF65-F5344CB8AC3E}">
        <p14:creationId xmlns:p14="http://schemas.microsoft.com/office/powerpoint/2010/main" val="13864044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05EB2-BDA1-10DC-A788-A8269BD5C72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0ADD2DC-9E48-B12D-799A-B3FC05211E15}"/>
              </a:ext>
            </a:extLst>
          </p:cNvPr>
          <p:cNvSpPr txBox="1"/>
          <p:nvPr/>
        </p:nvSpPr>
        <p:spPr>
          <a:xfrm>
            <a:off x="2055377" y="1577947"/>
            <a:ext cx="8083943" cy="523220"/>
          </a:xfrm>
          <a:prstGeom prst="rect">
            <a:avLst/>
          </a:prstGeom>
          <a:noFill/>
        </p:spPr>
        <p:txBody>
          <a:bodyPr wrap="square" rtlCol="0">
            <a:spAutoFit/>
          </a:bodyPr>
          <a:lstStyle/>
          <a:p>
            <a:r>
              <a:rPr lang="sl-SI" sz="2800" dirty="0"/>
              <a:t>Solidarnost (S1 – S6)</a:t>
            </a:r>
          </a:p>
        </p:txBody>
      </p:sp>
    </p:spTree>
    <p:extLst>
      <p:ext uri="{BB962C8B-B14F-4D97-AF65-F5344CB8AC3E}">
        <p14:creationId xmlns:p14="http://schemas.microsoft.com/office/powerpoint/2010/main" val="2219806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BB682-AA4C-EC63-F03C-E1C62FB6CD6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973B1E5-E7B3-400A-2F1F-FB992511443D}"/>
              </a:ext>
            </a:extLst>
          </p:cNvPr>
          <p:cNvPicPr>
            <a:picLocks noChangeAspect="1"/>
          </p:cNvPicPr>
          <p:nvPr/>
        </p:nvPicPr>
        <p:blipFill>
          <a:blip r:embed="rId2"/>
          <a:stretch>
            <a:fillRect/>
          </a:stretch>
        </p:blipFill>
        <p:spPr>
          <a:xfrm>
            <a:off x="234188" y="682514"/>
            <a:ext cx="11723624" cy="5492972"/>
          </a:xfrm>
          <a:prstGeom prst="rect">
            <a:avLst/>
          </a:prstGeom>
        </p:spPr>
      </p:pic>
    </p:spTree>
    <p:extLst>
      <p:ext uri="{BB962C8B-B14F-4D97-AF65-F5344CB8AC3E}">
        <p14:creationId xmlns:p14="http://schemas.microsoft.com/office/powerpoint/2010/main" val="376431895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26996-D5B3-A2EC-575A-9AF5BF39D03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6AD39F7-D1B8-7520-E266-D971E6A51DD6}"/>
              </a:ext>
            </a:extLst>
          </p:cNvPr>
          <p:cNvPicPr>
            <a:picLocks noChangeAspect="1"/>
          </p:cNvPicPr>
          <p:nvPr/>
        </p:nvPicPr>
        <p:blipFill>
          <a:blip r:embed="rId2"/>
          <a:stretch>
            <a:fillRect/>
          </a:stretch>
        </p:blipFill>
        <p:spPr>
          <a:xfrm>
            <a:off x="3382470" y="148534"/>
            <a:ext cx="5549923" cy="6709465"/>
          </a:xfrm>
          <a:prstGeom prst="rect">
            <a:avLst/>
          </a:prstGeom>
        </p:spPr>
      </p:pic>
    </p:spTree>
    <p:extLst>
      <p:ext uri="{BB962C8B-B14F-4D97-AF65-F5344CB8AC3E}">
        <p14:creationId xmlns:p14="http://schemas.microsoft.com/office/powerpoint/2010/main" val="22692437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5A4F0-0055-40E9-E9C2-1CC929264ADB}"/>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F580DFA-5733-941C-9E9D-6FC73D5633C0}"/>
              </a:ext>
            </a:extLst>
          </p:cNvPr>
          <p:cNvGraphicFramePr>
            <a:graphicFrameLocks noGrp="1"/>
          </p:cNvGraphicFramePr>
          <p:nvPr>
            <p:extLst>
              <p:ext uri="{D42A27DB-BD31-4B8C-83A1-F6EECF244321}">
                <p14:modId xmlns:p14="http://schemas.microsoft.com/office/powerpoint/2010/main" val="3763935365"/>
              </p:ext>
            </p:extLst>
          </p:nvPr>
        </p:nvGraphicFramePr>
        <p:xfrm>
          <a:off x="1791682" y="1561764"/>
          <a:ext cx="8185796" cy="3965097"/>
        </p:xfrm>
        <a:graphic>
          <a:graphicData uri="http://schemas.openxmlformats.org/drawingml/2006/table">
            <a:tbl>
              <a:tblPr firstRow="1" firstCol="1" lastRow="1" lastCol="1" bandRow="1" bandCol="1"/>
              <a:tblGrid>
                <a:gridCol w="339231">
                  <a:extLst>
                    <a:ext uri="{9D8B030D-6E8A-4147-A177-3AD203B41FA5}">
                      <a16:colId xmlns:a16="http://schemas.microsoft.com/office/drawing/2014/main" val="1171958127"/>
                    </a:ext>
                  </a:extLst>
                </a:gridCol>
                <a:gridCol w="2271754">
                  <a:extLst>
                    <a:ext uri="{9D8B030D-6E8A-4147-A177-3AD203B41FA5}">
                      <a16:colId xmlns:a16="http://schemas.microsoft.com/office/drawing/2014/main" val="234559018"/>
                    </a:ext>
                  </a:extLst>
                </a:gridCol>
                <a:gridCol w="794914">
                  <a:extLst>
                    <a:ext uri="{9D8B030D-6E8A-4147-A177-3AD203B41FA5}">
                      <a16:colId xmlns:a16="http://schemas.microsoft.com/office/drawing/2014/main" val="2415532269"/>
                    </a:ext>
                  </a:extLst>
                </a:gridCol>
                <a:gridCol w="794914">
                  <a:extLst>
                    <a:ext uri="{9D8B030D-6E8A-4147-A177-3AD203B41FA5}">
                      <a16:colId xmlns:a16="http://schemas.microsoft.com/office/drawing/2014/main" val="820969740"/>
                    </a:ext>
                  </a:extLst>
                </a:gridCol>
                <a:gridCol w="794914">
                  <a:extLst>
                    <a:ext uri="{9D8B030D-6E8A-4147-A177-3AD203B41FA5}">
                      <a16:colId xmlns:a16="http://schemas.microsoft.com/office/drawing/2014/main" val="231411275"/>
                    </a:ext>
                  </a:extLst>
                </a:gridCol>
                <a:gridCol w="795713">
                  <a:extLst>
                    <a:ext uri="{9D8B030D-6E8A-4147-A177-3AD203B41FA5}">
                      <a16:colId xmlns:a16="http://schemas.microsoft.com/office/drawing/2014/main" val="1325700883"/>
                    </a:ext>
                  </a:extLst>
                </a:gridCol>
                <a:gridCol w="913509">
                  <a:extLst>
                    <a:ext uri="{9D8B030D-6E8A-4147-A177-3AD203B41FA5}">
                      <a16:colId xmlns:a16="http://schemas.microsoft.com/office/drawing/2014/main" val="3947381466"/>
                    </a:ext>
                  </a:extLst>
                </a:gridCol>
                <a:gridCol w="913509">
                  <a:extLst>
                    <a:ext uri="{9D8B030D-6E8A-4147-A177-3AD203B41FA5}">
                      <a16:colId xmlns:a16="http://schemas.microsoft.com/office/drawing/2014/main" val="966076166"/>
                    </a:ext>
                  </a:extLst>
                </a:gridCol>
                <a:gridCol w="567338">
                  <a:extLst>
                    <a:ext uri="{9D8B030D-6E8A-4147-A177-3AD203B41FA5}">
                      <a16:colId xmlns:a16="http://schemas.microsoft.com/office/drawing/2014/main" val="3149863478"/>
                    </a:ext>
                  </a:extLst>
                </a:gridCol>
              </a:tblGrid>
              <a:tr h="647444">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sl-SI" sz="11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močno sogla-šam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sogla- 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niti – niti</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ne sogla- 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sploh ne sogla- šam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A6A6A6"/>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ne vem</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b.o.</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734507247"/>
                  </a:ext>
                </a:extLst>
              </a:tr>
              <a:tr h="212996">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de-DE" sz="900" i="1"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926026022"/>
                  </a:ext>
                </a:extLst>
              </a:tr>
              <a:tr h="453519">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preprečujejo širjenje revščine.</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9,0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31,2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29,7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14,0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5,3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10,8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726926891"/>
                  </a:ext>
                </a:extLst>
              </a:tr>
              <a:tr h="453519">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zagotavljajo pravičnejšo družbo.</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6,7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26,6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31,8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17,8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6,3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10,7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903163998"/>
                  </a:ext>
                </a:extLst>
              </a:tr>
              <a:tr h="686967">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predstavljajo prevelik strošek za podjetja zaradi davkov in prispevkov.</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9,1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27,5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26,0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15,8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17,0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318765610"/>
                  </a:ext>
                </a:extLst>
              </a:tr>
              <a:tr h="305267">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ljudi polenijo.</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7,5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42,7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20,9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23,1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2,5</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217539869"/>
                  </a:ext>
                </a:extLst>
              </a:tr>
              <a:tr h="298348">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 </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19,1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30,9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18,6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14,8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12,9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1204048691"/>
                  </a:ext>
                </a:extLst>
              </a:tr>
              <a:tr h="686967">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povzročajo, da so ljudje manj pripravljeni pomagati drug drugemu.</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4,4</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33,7</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25,3</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29,9</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A6A6A6"/>
                      </a:solidFill>
                      <a:prstDash val="solid"/>
                      <a:round/>
                      <a:headEnd type="none" w="med" len="med"/>
                      <a:tailEnd type="none" w="med" len="med"/>
                    </a:lnB>
                    <a:noFill/>
                  </a:tcPr>
                </a:tc>
                <a:extLst>
                  <a:ext uri="{0D108BD9-81ED-4DB2-BD59-A6C34878D82A}">
                    <a16:rowId xmlns:a16="http://schemas.microsoft.com/office/drawing/2014/main" val="2332472684"/>
                  </a:ext>
                </a:extLst>
              </a:tr>
              <a:tr h="220070">
                <a:tc>
                  <a:txBody>
                    <a:bodyPr/>
                    <a:lstStyle/>
                    <a:p>
                      <a:pPr algn="ctr">
                        <a:lnSpc>
                          <a:spcPct val="107000"/>
                        </a:lnSpc>
                        <a:buNone/>
                      </a:pPr>
                      <a:r>
                        <a:rPr lang="sl-SI" sz="11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buNone/>
                      </a:pPr>
                      <a:r>
                        <a:rPr lang="sl-SI" sz="1100" kern="100">
                          <a:effectLst/>
                          <a:latin typeface="Arial" panose="020B0604020202020204" pitchFamily="34" charset="0"/>
                          <a:ea typeface="Aptos" panose="020B0004020202020204" pitchFamily="34" charset="0"/>
                          <a:cs typeface="Times New Roman" panose="02020603050405020304" pitchFamily="18" charset="0"/>
                        </a:rPr>
                        <a:t> </a:t>
                      </a:r>
                      <a:endParaRPr lang="sl-SI" sz="11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en-US" sz="10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11,8</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32,4</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23,0</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14,1</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a:effectLst/>
                          <a:latin typeface="Arial" panose="020B0604020202020204" pitchFamily="34" charset="0"/>
                          <a:ea typeface="Times New Roman" panose="02020603050405020304" pitchFamily="18" charset="0"/>
                          <a:cs typeface="Times New Roman" panose="02020603050405020304" pitchFamily="18" charset="0"/>
                        </a:rPr>
                        <a:t>4,6</a:t>
                      </a:r>
                      <a:endParaRPr lang="sl-SI" sz="10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a:noFill/>
                    </a:lnL>
                    <a:lnR w="12700" cap="flat" cmpd="sng" algn="ctr">
                      <a:solidFill>
                        <a:srgbClr val="A6A6A6"/>
                      </a:solidFill>
                      <a:prstDash val="dash"/>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100" kern="100" dirty="0">
                          <a:effectLst/>
                          <a:latin typeface="Arial" panose="020B0604020202020204" pitchFamily="34" charset="0"/>
                          <a:ea typeface="Times New Roman" panose="02020603050405020304" pitchFamily="18" charset="0"/>
                          <a:cs typeface="Times New Roman" panose="02020603050405020304" pitchFamily="18" charset="0"/>
                        </a:rPr>
                        <a:t>14,0</a:t>
                      </a:r>
                      <a:endParaRPr lang="sl-SI" sz="1000" kern="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A6A6A6"/>
                      </a:solidFill>
                      <a:prstDash val="dash"/>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76617623"/>
                  </a:ext>
                </a:extLst>
              </a:tr>
            </a:tbl>
          </a:graphicData>
        </a:graphic>
      </p:graphicFrame>
      <p:pic>
        <p:nvPicPr>
          <p:cNvPr id="9" name="Picture 8">
            <a:extLst>
              <a:ext uri="{FF2B5EF4-FFF2-40B4-BE49-F238E27FC236}">
                <a16:creationId xmlns:a16="http://schemas.microsoft.com/office/drawing/2014/main" id="{1C488522-D43D-EAA1-0465-5DD194D4A62D}"/>
              </a:ext>
            </a:extLst>
          </p:cNvPr>
          <p:cNvPicPr>
            <a:picLocks noChangeAspect="1"/>
          </p:cNvPicPr>
          <p:nvPr/>
        </p:nvPicPr>
        <p:blipFill>
          <a:blip r:embed="rId2"/>
          <a:stretch>
            <a:fillRect/>
          </a:stretch>
        </p:blipFill>
        <p:spPr>
          <a:xfrm>
            <a:off x="1626500" y="848951"/>
            <a:ext cx="9264405" cy="482188"/>
          </a:xfrm>
          <a:prstGeom prst="rect">
            <a:avLst/>
          </a:prstGeom>
        </p:spPr>
      </p:pic>
    </p:spTree>
    <p:extLst>
      <p:ext uri="{BB962C8B-B14F-4D97-AF65-F5344CB8AC3E}">
        <p14:creationId xmlns:p14="http://schemas.microsoft.com/office/powerpoint/2010/main" val="30894842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D49C4-BFD6-CA86-169B-DCA7DF4A499F}"/>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663A179-8035-7FB9-6409-6F4F70B08A49}"/>
              </a:ext>
            </a:extLst>
          </p:cNvPr>
          <p:cNvGraphicFramePr>
            <a:graphicFrameLocks noGrp="1"/>
          </p:cNvGraphicFramePr>
          <p:nvPr>
            <p:extLst>
              <p:ext uri="{D42A27DB-BD31-4B8C-83A1-F6EECF244321}">
                <p14:modId xmlns:p14="http://schemas.microsoft.com/office/powerpoint/2010/main" val="3124897582"/>
              </p:ext>
            </p:extLst>
          </p:nvPr>
        </p:nvGraphicFramePr>
        <p:xfrm>
          <a:off x="2014918" y="1343279"/>
          <a:ext cx="7954472" cy="4833686"/>
        </p:xfrm>
        <a:graphic>
          <a:graphicData uri="http://schemas.openxmlformats.org/drawingml/2006/table">
            <a:tbl>
              <a:tblPr firstRow="1" firstCol="1" lastRow="1" lastCol="1" bandRow="1" bandCol="1"/>
              <a:tblGrid>
                <a:gridCol w="335018">
                  <a:extLst>
                    <a:ext uri="{9D8B030D-6E8A-4147-A177-3AD203B41FA5}">
                      <a16:colId xmlns:a16="http://schemas.microsoft.com/office/drawing/2014/main" val="1119404046"/>
                    </a:ext>
                  </a:extLst>
                </a:gridCol>
                <a:gridCol w="2709581">
                  <a:extLst>
                    <a:ext uri="{9D8B030D-6E8A-4147-A177-3AD203B41FA5}">
                      <a16:colId xmlns:a16="http://schemas.microsoft.com/office/drawing/2014/main" val="1098132080"/>
                    </a:ext>
                  </a:extLst>
                </a:gridCol>
                <a:gridCol w="767914">
                  <a:extLst>
                    <a:ext uri="{9D8B030D-6E8A-4147-A177-3AD203B41FA5}">
                      <a16:colId xmlns:a16="http://schemas.microsoft.com/office/drawing/2014/main" val="4296400"/>
                    </a:ext>
                  </a:extLst>
                </a:gridCol>
                <a:gridCol w="716189">
                  <a:extLst>
                    <a:ext uri="{9D8B030D-6E8A-4147-A177-3AD203B41FA5}">
                      <a16:colId xmlns:a16="http://schemas.microsoft.com/office/drawing/2014/main" val="776795014"/>
                    </a:ext>
                  </a:extLst>
                </a:gridCol>
                <a:gridCol w="716189">
                  <a:extLst>
                    <a:ext uri="{9D8B030D-6E8A-4147-A177-3AD203B41FA5}">
                      <a16:colId xmlns:a16="http://schemas.microsoft.com/office/drawing/2014/main" val="777508343"/>
                    </a:ext>
                  </a:extLst>
                </a:gridCol>
                <a:gridCol w="716189">
                  <a:extLst>
                    <a:ext uri="{9D8B030D-6E8A-4147-A177-3AD203B41FA5}">
                      <a16:colId xmlns:a16="http://schemas.microsoft.com/office/drawing/2014/main" val="4068529957"/>
                    </a:ext>
                  </a:extLst>
                </a:gridCol>
                <a:gridCol w="716189">
                  <a:extLst>
                    <a:ext uri="{9D8B030D-6E8A-4147-A177-3AD203B41FA5}">
                      <a16:colId xmlns:a16="http://schemas.microsoft.com/office/drawing/2014/main" val="1661105758"/>
                    </a:ext>
                  </a:extLst>
                </a:gridCol>
                <a:gridCol w="716189">
                  <a:extLst>
                    <a:ext uri="{9D8B030D-6E8A-4147-A177-3AD203B41FA5}">
                      <a16:colId xmlns:a16="http://schemas.microsoft.com/office/drawing/2014/main" val="3519768831"/>
                    </a:ext>
                  </a:extLst>
                </a:gridCol>
                <a:gridCol w="561014">
                  <a:extLst>
                    <a:ext uri="{9D8B030D-6E8A-4147-A177-3AD203B41FA5}">
                      <a16:colId xmlns:a16="http://schemas.microsoft.com/office/drawing/2014/main" val="2761195163"/>
                    </a:ext>
                  </a:extLst>
                </a:gridCol>
              </a:tblGrid>
              <a:tr h="679940">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sl-SI" sz="1000" kern="100" dirty="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močno sogla-šam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sogla- 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niti – niti</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ne sogla- 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sploh ne sogla- šam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ne</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vem</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b.o.</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3595168"/>
                  </a:ext>
                </a:extLst>
              </a:tr>
              <a:tr h="184253">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1</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2</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3</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4</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5</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8</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0964536"/>
                  </a:ext>
                </a:extLst>
              </a:tr>
              <a:tr h="489701">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Večina brezposelnih si v resnici ne prizadeva najti zaposlitve.</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43,0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24,6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18,4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91496758"/>
                  </a:ext>
                </a:extLst>
              </a:tr>
              <a:tr h="190373">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lnL w="12700" cap="flat" cmpd="sng" algn="ctr">
                      <a:solidFill>
                        <a:srgbClr val="000000"/>
                      </a:solidFill>
                      <a:prstDash val="solid"/>
                      <a:round/>
                      <a:headEnd type="none" w="med" len="med"/>
                      <a:tailEnd type="none" w="med" len="med"/>
                    </a:lnL>
                    <a:lnR>
                      <a:noFill/>
                    </a:lnR>
                    <a:lnT>
                      <a:noFill/>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37,9</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17,3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a:noFill/>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3245700382"/>
                  </a:ext>
                </a:extLst>
              </a:tr>
              <a:tr h="806324">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Veliko ljudi z najnižjimi dohodki dobi manj podpore, kot so jo po zakonu upravičeni.</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5,8</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47,4</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20,6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13,9</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0,6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11,7</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573597840"/>
                  </a:ext>
                </a:extLst>
              </a:tr>
              <a:tr h="190373">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13,2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30,2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22,1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10,8</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21,6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790753166"/>
                  </a:ext>
                </a:extLst>
              </a:tr>
              <a:tr h="489701">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R="128270">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Veliko ljudem uspe pridobiti podporo, ki jim ne pripada.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SJM082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11,5</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56,1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15,7</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5,3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169875593"/>
                  </a:ext>
                </a:extLst>
              </a:tr>
              <a:tr h="190373">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marR="128270">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26,6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41,7</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11,1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6,6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12,9</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2877059448"/>
                  </a:ext>
                </a:extLst>
              </a:tr>
              <a:tr h="806324">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Ljudje z najnižjimi dohodki plačujejo preveč za dopolnilno zdravstveno zavarovanje.</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23,0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4,2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14,1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8,6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2,0</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12,1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noFill/>
                  </a:tcPr>
                </a:tc>
                <a:extLst>
                  <a:ext uri="{0D108BD9-81ED-4DB2-BD59-A6C34878D82A}">
                    <a16:rowId xmlns:a16="http://schemas.microsoft.com/office/drawing/2014/main" val="4183136742"/>
                  </a:ext>
                </a:extLst>
              </a:tr>
              <a:tr h="806324">
                <a:tc>
                  <a:txBody>
                    <a:bodyPr/>
                    <a:lstStyle/>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p>
                      <a:pPr algn="ctr">
                        <a:lnSpc>
                          <a:spcPct val="107000"/>
                        </a:lnSpc>
                        <a:buNone/>
                      </a:pPr>
                      <a:r>
                        <a:rPr lang="sl-SI" sz="1000"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l-SI" sz="900" kern="1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4670" marR="64670" marT="0" marB="0" anchor="b">
                    <a:lnL w="12700" cap="flat" cmpd="sng" algn="ctr">
                      <a:solidFill>
                        <a:srgbClr val="000000"/>
                      </a:solidFill>
                      <a:prstDash val="solid"/>
                      <a:round/>
                      <a:headEnd type="none" w="med" len="med"/>
                      <a:tailEnd type="none" w="med" len="med"/>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R="128270">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»Prekarno delo« je predvsem oblika izkoriščanja mladih.</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ctr">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Times New Roman" panose="02020603050405020304" pitchFamily="18" charset="0"/>
                          <a:cs typeface="Times New Roman" panose="02020603050405020304" pitchFamily="18" charset="0"/>
                        </a:rPr>
                        <a:t>SJM251</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1000"/>
                        </a:spcAft>
                        <a:buNone/>
                      </a:pPr>
                      <a:r>
                        <a:rPr lang="sl-SI" sz="900" kern="100">
                          <a:effectLst/>
                          <a:latin typeface="Arial" panose="020B0604020202020204" pitchFamily="34" charset="0"/>
                          <a:ea typeface="Aptos" panose="020B0004020202020204" pitchFamily="34" charset="0"/>
                          <a:cs typeface="Times New Roman" panose="02020603050405020304" pitchFamily="18" charset="0"/>
                        </a:rPr>
                        <a:t> </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18,3</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34,6</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16,2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8,2</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a:noFill/>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a:effectLst/>
                          <a:latin typeface="Arial" panose="020B0604020202020204" pitchFamily="34" charset="0"/>
                          <a:ea typeface="Aptos" panose="020B0004020202020204" pitchFamily="34" charset="0"/>
                          <a:cs typeface="Times New Roman" panose="02020603050405020304" pitchFamily="18" charset="0"/>
                        </a:rPr>
                        <a:t>1,8</a:t>
                      </a:r>
                      <a:endParaRPr lang="sl-SI" sz="1000" kern="10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a:noFill/>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buNone/>
                      </a:pPr>
                      <a:r>
                        <a:rPr lang="sl-SI" sz="1000" kern="100" dirty="0">
                          <a:effectLst/>
                          <a:latin typeface="Arial" panose="020B0604020202020204" pitchFamily="34" charset="0"/>
                          <a:ea typeface="Aptos" panose="020B0004020202020204" pitchFamily="34" charset="0"/>
                          <a:cs typeface="Times New Roman" panose="02020603050405020304" pitchFamily="18" charset="0"/>
                        </a:rPr>
                        <a:t>21,0</a:t>
                      </a:r>
                      <a:endParaRPr lang="sl-SI"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670" marR="64670" marT="0" marB="0" anchor="b">
                    <a:lnL w="12700" cap="flat" cmpd="sng" algn="ctr">
                      <a:solidFill>
                        <a:srgbClr val="000000"/>
                      </a:solidFill>
                      <a:prstDash val="dash"/>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2850726"/>
                  </a:ext>
                </a:extLst>
              </a:tr>
            </a:tbl>
          </a:graphicData>
        </a:graphic>
      </p:graphicFrame>
      <p:sp>
        <p:nvSpPr>
          <p:cNvPr id="6" name="TextBox 5">
            <a:extLst>
              <a:ext uri="{FF2B5EF4-FFF2-40B4-BE49-F238E27FC236}">
                <a16:creationId xmlns:a16="http://schemas.microsoft.com/office/drawing/2014/main" id="{CE8E1809-6682-79C5-0B3B-23261D983339}"/>
              </a:ext>
            </a:extLst>
          </p:cNvPr>
          <p:cNvSpPr txBox="1"/>
          <p:nvPr/>
        </p:nvSpPr>
        <p:spPr>
          <a:xfrm>
            <a:off x="1907696" y="569485"/>
            <a:ext cx="8061694" cy="261610"/>
          </a:xfrm>
          <a:prstGeom prst="rect">
            <a:avLst/>
          </a:prstGeom>
          <a:noFill/>
        </p:spPr>
        <p:txBody>
          <a:bodyPr wrap="square">
            <a:spAutoFit/>
          </a:bodyPr>
          <a:lstStyle/>
          <a:p>
            <a:r>
              <a:rPr lang="sl-SI" sz="1100" b="1" kern="0" dirty="0">
                <a:effectLst/>
                <a:latin typeface="Arial" panose="020B0604020202020204" pitchFamily="34" charset="0"/>
                <a:ea typeface="Aptos" panose="020B0004020202020204" pitchFamily="34" charset="0"/>
              </a:rPr>
              <a:t>S4	Koliko soglašate ali ne soglašate z vsako od naslednjih trditev o ljudeh v Sloveniji.</a:t>
            </a:r>
            <a:endParaRPr lang="sl-SI" dirty="0"/>
          </a:p>
        </p:txBody>
      </p:sp>
    </p:spTree>
    <p:extLst>
      <p:ext uri="{BB962C8B-B14F-4D97-AF65-F5344CB8AC3E}">
        <p14:creationId xmlns:p14="http://schemas.microsoft.com/office/powerpoint/2010/main" val="15250302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5AF9A-89DA-B392-BADA-F8AB091F99C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759E890-A05A-8079-6113-7B0DFE7F7B57}"/>
              </a:ext>
            </a:extLst>
          </p:cNvPr>
          <p:cNvPicPr>
            <a:picLocks noChangeAspect="1"/>
          </p:cNvPicPr>
          <p:nvPr/>
        </p:nvPicPr>
        <p:blipFill>
          <a:blip r:embed="rId2"/>
          <a:stretch>
            <a:fillRect/>
          </a:stretch>
        </p:blipFill>
        <p:spPr>
          <a:xfrm>
            <a:off x="465380" y="1205713"/>
            <a:ext cx="11261240" cy="4588184"/>
          </a:xfrm>
          <a:prstGeom prst="rect">
            <a:avLst/>
          </a:prstGeom>
        </p:spPr>
      </p:pic>
    </p:spTree>
    <p:extLst>
      <p:ext uri="{BB962C8B-B14F-4D97-AF65-F5344CB8AC3E}">
        <p14:creationId xmlns:p14="http://schemas.microsoft.com/office/powerpoint/2010/main" val="19817876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871D0B-8074-9B0B-6959-24E2534C4246}"/>
              </a:ext>
            </a:extLst>
          </p:cNvPr>
          <p:cNvPicPr>
            <a:picLocks noChangeAspect="1"/>
          </p:cNvPicPr>
          <p:nvPr/>
        </p:nvPicPr>
        <p:blipFill>
          <a:blip r:embed="rId2"/>
          <a:stretch>
            <a:fillRect/>
          </a:stretch>
        </p:blipFill>
        <p:spPr>
          <a:xfrm>
            <a:off x="770715" y="4152328"/>
            <a:ext cx="9163570" cy="2705672"/>
          </a:xfrm>
          <a:prstGeom prst="rect">
            <a:avLst/>
          </a:prstGeom>
        </p:spPr>
      </p:pic>
      <p:pic>
        <p:nvPicPr>
          <p:cNvPr id="10" name="Picture 9">
            <a:extLst>
              <a:ext uri="{FF2B5EF4-FFF2-40B4-BE49-F238E27FC236}">
                <a16:creationId xmlns:a16="http://schemas.microsoft.com/office/drawing/2014/main" id="{3F6BE05C-42BB-F569-0415-3C97E1259C6E}"/>
              </a:ext>
            </a:extLst>
          </p:cNvPr>
          <p:cNvPicPr>
            <a:picLocks noChangeAspect="1"/>
          </p:cNvPicPr>
          <p:nvPr/>
        </p:nvPicPr>
        <p:blipFill>
          <a:blip r:embed="rId3"/>
          <a:stretch>
            <a:fillRect/>
          </a:stretch>
        </p:blipFill>
        <p:spPr>
          <a:xfrm>
            <a:off x="684437" y="1271771"/>
            <a:ext cx="8850605" cy="3073915"/>
          </a:xfrm>
          <a:prstGeom prst="rect">
            <a:avLst/>
          </a:prstGeom>
        </p:spPr>
      </p:pic>
      <p:sp>
        <p:nvSpPr>
          <p:cNvPr id="13" name="TextBox 12">
            <a:extLst>
              <a:ext uri="{FF2B5EF4-FFF2-40B4-BE49-F238E27FC236}">
                <a16:creationId xmlns:a16="http://schemas.microsoft.com/office/drawing/2014/main" id="{A2EBB561-31A6-6685-1DB4-8F838A31D866}"/>
              </a:ext>
            </a:extLst>
          </p:cNvPr>
          <p:cNvSpPr txBox="1"/>
          <p:nvPr/>
        </p:nvSpPr>
        <p:spPr>
          <a:xfrm>
            <a:off x="590719" y="695915"/>
            <a:ext cx="4899098" cy="369332"/>
          </a:xfrm>
          <a:prstGeom prst="rect">
            <a:avLst/>
          </a:prstGeom>
          <a:noFill/>
        </p:spPr>
        <p:txBody>
          <a:bodyPr wrap="none" rtlCol="0">
            <a:spAutoFit/>
          </a:bodyPr>
          <a:lstStyle/>
          <a:p>
            <a:r>
              <a:rPr lang="sl-SI" b="1" dirty="0"/>
              <a:t>S6. Ali bi zase in za svojo družino lahko rekli…</a:t>
            </a:r>
          </a:p>
        </p:txBody>
      </p:sp>
    </p:spTree>
    <p:extLst>
      <p:ext uri="{BB962C8B-B14F-4D97-AF65-F5344CB8AC3E}">
        <p14:creationId xmlns:p14="http://schemas.microsoft.com/office/powerpoint/2010/main" val="31973560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87D81-3BAF-838D-13E6-E7D1788EBF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D4EAD87-442B-F548-733E-B34AF0D85B07}"/>
              </a:ext>
            </a:extLst>
          </p:cNvPr>
          <p:cNvSpPr txBox="1"/>
          <p:nvPr/>
        </p:nvSpPr>
        <p:spPr>
          <a:xfrm>
            <a:off x="2055377" y="1577947"/>
            <a:ext cx="8083943" cy="523220"/>
          </a:xfrm>
          <a:prstGeom prst="rect">
            <a:avLst/>
          </a:prstGeom>
          <a:noFill/>
        </p:spPr>
        <p:txBody>
          <a:bodyPr wrap="square" rtlCol="0">
            <a:spAutoFit/>
          </a:bodyPr>
          <a:lstStyle/>
          <a:p>
            <a:r>
              <a:rPr lang="sl-SI" sz="2800" dirty="0"/>
              <a:t>O času druge svetovne vojne (P1 – P3)</a:t>
            </a:r>
          </a:p>
        </p:txBody>
      </p:sp>
    </p:spTree>
    <p:extLst>
      <p:ext uri="{BB962C8B-B14F-4D97-AF65-F5344CB8AC3E}">
        <p14:creationId xmlns:p14="http://schemas.microsoft.com/office/powerpoint/2010/main" val="2768971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863</TotalTime>
  <Words>1206</Words>
  <Application>Microsoft Office PowerPoint</Application>
  <PresentationFormat>Widescreen</PresentationFormat>
  <Paragraphs>277</Paragraphs>
  <Slides>116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Aptos</vt:lpstr>
      <vt:lpstr>Aptos Display</vt:lpstr>
      <vt:lpstr>Arial</vt:lpstr>
      <vt:lpstr>Calibri</vt:lpstr>
      <vt:lpstr>Courier New</vt:lpstr>
      <vt:lpstr>Verdana</vt:lpstr>
      <vt:lpstr>Office Theme</vt:lpstr>
      <vt:lpstr>Slovensko javno mnenje 2025/1 N=948 terenska faza raziskave: 7. 5. – 7. 7. 2025 medletne primerjave GRAFIČNI PRIKAZI  pripravila: Rebeka Falle Zorman Ljubljana; avgust/september 2025</vt:lpstr>
      <vt:lpstr>Opis raziskave</vt:lpstr>
      <vt:lpstr>  Tematski prikaz vsebine raziskave: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Falle, Rebeka</dc:creator>
  <cp:lastModifiedBy>Falle, Rebeka</cp:lastModifiedBy>
  <cp:revision>121</cp:revision>
  <dcterms:created xsi:type="dcterms:W3CDTF">2025-08-14T07:13:50Z</dcterms:created>
  <dcterms:modified xsi:type="dcterms:W3CDTF">2025-09-08T11:04:50Z</dcterms:modified>
</cp:coreProperties>
</file>