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3" r:id="rId2"/>
    <p:sldId id="460" r:id="rId3"/>
    <p:sldId id="514" r:id="rId4"/>
    <p:sldId id="350" r:id="rId5"/>
    <p:sldId id="351" r:id="rId6"/>
    <p:sldId id="352" r:id="rId7"/>
    <p:sldId id="353" r:id="rId8"/>
    <p:sldId id="361" r:id="rId9"/>
    <p:sldId id="463" r:id="rId10"/>
    <p:sldId id="464" r:id="rId11"/>
    <p:sldId id="465" r:id="rId12"/>
    <p:sldId id="466" r:id="rId13"/>
    <p:sldId id="467" r:id="rId14"/>
    <p:sldId id="468" r:id="rId15"/>
    <p:sldId id="469" r:id="rId16"/>
    <p:sldId id="470" r:id="rId17"/>
    <p:sldId id="471" r:id="rId18"/>
    <p:sldId id="473" r:id="rId19"/>
    <p:sldId id="472" r:id="rId20"/>
    <p:sldId id="476" r:id="rId21"/>
    <p:sldId id="477" r:id="rId22"/>
    <p:sldId id="479" r:id="rId23"/>
    <p:sldId id="478" r:id="rId24"/>
    <p:sldId id="480" r:id="rId25"/>
    <p:sldId id="481" r:id="rId26"/>
    <p:sldId id="482" r:id="rId27"/>
    <p:sldId id="483" r:id="rId28"/>
    <p:sldId id="484" r:id="rId29"/>
    <p:sldId id="485" r:id="rId30"/>
    <p:sldId id="488" r:id="rId31"/>
    <p:sldId id="489" r:id="rId32"/>
    <p:sldId id="507" r:id="rId33"/>
    <p:sldId id="491" r:id="rId34"/>
    <p:sldId id="492" r:id="rId35"/>
    <p:sldId id="493" r:id="rId36"/>
    <p:sldId id="496" r:id="rId37"/>
    <p:sldId id="494" r:id="rId38"/>
    <p:sldId id="495" r:id="rId39"/>
    <p:sldId id="511" r:id="rId40"/>
    <p:sldId id="497" r:id="rId41"/>
    <p:sldId id="512" r:id="rId42"/>
    <p:sldId id="498" r:id="rId43"/>
    <p:sldId id="499" r:id="rId44"/>
    <p:sldId id="504" r:id="rId45"/>
    <p:sldId id="505" r:id="rId46"/>
    <p:sldId id="502" r:id="rId47"/>
    <p:sldId id="503" r:id="rId48"/>
    <p:sldId id="510" r:id="rId49"/>
    <p:sldId id="508" r:id="rId50"/>
    <p:sldId id="509" r:id="rId51"/>
    <p:sldId id="506" r:id="rId5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52" autoAdjust="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2C314E1-F2B0-4CC4-A8D6-A157FDAF0F1F}" type="datetimeFigureOut">
              <a:rPr lang="en-GB" smtClean="0"/>
              <a:t>18/03/2024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5ADFAB2-2FCA-4E11-9CF4-AD9FD07F75F5}" type="slidenum">
              <a:rPr lang="en-GB" smtClean="0"/>
              <a:t>‹#›</a:t>
            </a:fld>
            <a:endParaRPr lang="en-GB" dirty="0"/>
          </a:p>
        </p:txBody>
      </p:sp>
    </p:spTree>
    <p:extLst>
      <p:ext uri="{BB962C8B-B14F-4D97-AF65-F5344CB8AC3E}">
        <p14:creationId xmlns:p14="http://schemas.microsoft.com/office/powerpoint/2010/main" val="21529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fld id="{BC998B03-7912-4197-AF22-875BB9C7DE4E}" type="slidenum">
              <a:rPr lang="sl-SI" smtClean="0"/>
              <a:pPr eaLnBrk="1" hangingPunct="1"/>
              <a:t>1</a:t>
            </a:fld>
            <a:endParaRPr lang="sl-SI"/>
          </a:p>
        </p:txBody>
      </p:sp>
      <p:sp>
        <p:nvSpPr>
          <p:cNvPr id="86019" name="Rectangle 2"/>
          <p:cNvSpPr>
            <a:spLocks noGrp="1" noRot="1" noChangeAspect="1" noChangeArrowheads="1" noTextEdit="1"/>
          </p:cNvSpPr>
          <p:nvPr>
            <p:ph type="sldImg"/>
          </p:nvPr>
        </p:nvSpPr>
        <p:spPr>
          <a:xfrm>
            <a:off x="-223838" y="808038"/>
            <a:ext cx="7185026" cy="4041775"/>
          </a:xfrm>
          <a:ln/>
        </p:spPr>
      </p:sp>
      <p:sp>
        <p:nvSpPr>
          <p:cNvPr id="86020" name="Rectangle 3"/>
          <p:cNvSpPr>
            <a:spLocks noGrp="1" noChangeArrowheads="1"/>
          </p:cNvSpPr>
          <p:nvPr>
            <p:ph type="body" idx="1"/>
          </p:nvPr>
        </p:nvSpPr>
        <p:spPr>
          <a:noFill/>
        </p:spPr>
        <p:txBody>
          <a:bodyPr/>
          <a:lstStyle/>
          <a:p>
            <a:pPr eaLnBrk="1" hangingPunct="1"/>
            <a:endParaRPr lang="sl-SI" dirty="0">
              <a:latin typeface="Arial" pitchFamily="34" charset="0"/>
            </a:endParaRPr>
          </a:p>
        </p:txBody>
      </p:sp>
      <p:sp>
        <p:nvSpPr>
          <p:cNvPr id="86021" name="Footer Placeholder 1"/>
          <p:cNvSpPr>
            <a:spLocks noGrp="1"/>
          </p:cNvSpPr>
          <p:nvPr>
            <p:ph type="ftr" sz="quarter" idx="4"/>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endParaRPr lang="sl-SI"/>
          </a:p>
        </p:txBody>
      </p:sp>
      <p:sp>
        <p:nvSpPr>
          <p:cNvPr id="86022" name="Header Placeholder 2"/>
          <p:cNvSpPr>
            <a:spLocks noGrp="1"/>
          </p:cNvSpPr>
          <p:nvPr>
            <p:ph type="hdr" sz="quarter"/>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r>
              <a:rPr lang="pl-PL" dirty="0"/>
              <a:t>CJMMK - samo za interno </a:t>
            </a:r>
            <a:r>
              <a:rPr lang="pl-PL" dirty="0" err="1"/>
              <a:t>uporabo</a:t>
            </a:r>
            <a:r>
              <a:rPr lang="pl-PL" dirty="0"/>
              <a:t> Centra</a:t>
            </a:r>
            <a:endParaRPr lang="sl-SI" dirty="0"/>
          </a:p>
        </p:txBody>
      </p:sp>
    </p:spTree>
    <p:extLst>
      <p:ext uri="{BB962C8B-B14F-4D97-AF65-F5344CB8AC3E}">
        <p14:creationId xmlns:p14="http://schemas.microsoft.com/office/powerpoint/2010/main" val="80022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D5ADFAB2-2FCA-4E11-9CF4-AD9FD07F75F5}" type="slidenum">
              <a:rPr lang="en-GB" smtClean="0"/>
              <a:t>2</a:t>
            </a:fld>
            <a:endParaRPr lang="en-GB" dirty="0"/>
          </a:p>
        </p:txBody>
      </p:sp>
    </p:spTree>
    <p:extLst>
      <p:ext uri="{BB962C8B-B14F-4D97-AF65-F5344CB8AC3E}">
        <p14:creationId xmlns:p14="http://schemas.microsoft.com/office/powerpoint/2010/main" val="257803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D5ADFAB2-2FCA-4E11-9CF4-AD9FD07F75F5}" type="slidenum">
              <a:rPr lang="en-GB" smtClean="0"/>
              <a:t>4</a:t>
            </a:fld>
            <a:endParaRPr lang="en-GB" dirty="0"/>
          </a:p>
        </p:txBody>
      </p:sp>
    </p:spTree>
    <p:extLst>
      <p:ext uri="{BB962C8B-B14F-4D97-AF65-F5344CB8AC3E}">
        <p14:creationId xmlns:p14="http://schemas.microsoft.com/office/powerpoint/2010/main" val="192486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339224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357015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325368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237500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211467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425738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346520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265915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21760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127312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EE58D0-C07A-4103-B5A0-347FE0BD2385}" type="datetimeFigureOut">
              <a:rPr lang="en-GB" smtClean="0"/>
              <a:t>18/03/2024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CBA2D0-BB01-4F64-A984-C9037B76224F}" type="slidenum">
              <a:rPr lang="en-GB" smtClean="0"/>
              <a:t>‹#›</a:t>
            </a:fld>
            <a:endParaRPr lang="en-GB" dirty="0"/>
          </a:p>
        </p:txBody>
      </p:sp>
    </p:spTree>
    <p:extLst>
      <p:ext uri="{BB962C8B-B14F-4D97-AF65-F5344CB8AC3E}">
        <p14:creationId xmlns:p14="http://schemas.microsoft.com/office/powerpoint/2010/main" val="370240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58D0-C07A-4103-B5A0-347FE0BD2385}" type="datetimeFigureOut">
              <a:rPr lang="en-GB" smtClean="0"/>
              <a:t>18/03/2024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BA2D0-BB01-4F64-A984-C9037B76224F}" type="slidenum">
              <a:rPr lang="en-GB" smtClean="0"/>
              <a:t>‹#›</a:t>
            </a:fld>
            <a:endParaRPr lang="en-GB" dirty="0"/>
          </a:p>
        </p:txBody>
      </p:sp>
    </p:spTree>
    <p:extLst>
      <p:ext uri="{BB962C8B-B14F-4D97-AF65-F5344CB8AC3E}">
        <p14:creationId xmlns:p14="http://schemas.microsoft.com/office/powerpoint/2010/main" val="203365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703512" y="2581811"/>
            <a:ext cx="8657934" cy="3816534"/>
          </a:xfrm>
        </p:spPr>
        <p:txBody>
          <a:bodyPr>
            <a:normAutofit/>
          </a:bodyPr>
          <a:lstStyle/>
          <a:p>
            <a:pPr lvl="0" algn="ctr">
              <a:lnSpc>
                <a:spcPct val="115000"/>
              </a:lnSpc>
              <a:tabLst>
                <a:tab pos="457200" algn="l"/>
              </a:tabLst>
            </a:pPr>
            <a:br>
              <a:rPr lang="sl-SI" sz="2800" dirty="0">
                <a:latin typeface="Verdana" pitchFamily="34" charset="0"/>
              </a:rPr>
            </a:br>
            <a:r>
              <a:rPr lang="sl-SI" sz="2800" dirty="0">
                <a:latin typeface="Verdana" pitchFamily="34" charset="0"/>
              </a:rPr>
              <a:t>Slovensko javno mnenje 2023/2</a:t>
            </a:r>
            <a:br>
              <a:rPr lang="sl-SI" sz="2800" dirty="0">
                <a:latin typeface="Verdana" pitchFamily="34" charset="0"/>
              </a:rPr>
            </a:br>
            <a:r>
              <a:rPr lang="sl-SI" sz="1800" dirty="0">
                <a:effectLst/>
                <a:latin typeface="Century Gothic" panose="020B0502020202020204" pitchFamily="34" charset="0"/>
                <a:ea typeface="Calibri" panose="020F0502020204030204" pitchFamily="34" charset="0"/>
                <a:cs typeface="Courier New" panose="02070309020205020404" pitchFamily="49" charset="0"/>
              </a:rPr>
              <a:t>ISSP 2023: nacionalne identitete, vloga državljana; N=1089</a:t>
            </a:r>
            <a:br>
              <a:rPr lang="sl-SI" sz="1800" dirty="0">
                <a:effectLst/>
                <a:latin typeface="Calibri" panose="020F0502020204030204" pitchFamily="34" charset="0"/>
                <a:ea typeface="Calibri" panose="020F0502020204030204" pitchFamily="34" charset="0"/>
                <a:cs typeface="Courier New" panose="02070309020205020404" pitchFamily="49" charset="0"/>
              </a:rPr>
            </a:br>
            <a:br>
              <a:rPr lang="sl-SI" sz="1800" dirty="0">
                <a:effectLst/>
                <a:latin typeface="Calibri" panose="020F0502020204030204" pitchFamily="34" charset="0"/>
                <a:ea typeface="Calibri" panose="020F0502020204030204" pitchFamily="34" charset="0"/>
                <a:cs typeface="Times New Roman" panose="02020603050405020304" pitchFamily="18" charset="0"/>
              </a:rPr>
            </a:br>
            <a:r>
              <a:rPr lang="sl-SI" sz="2000" dirty="0">
                <a:effectLst/>
                <a:latin typeface="Calibri" panose="020F0502020204030204" pitchFamily="34" charset="0"/>
                <a:ea typeface="Calibri" panose="020F0502020204030204" pitchFamily="34" charset="0"/>
                <a:cs typeface="Times New Roman" panose="02020603050405020304" pitchFamily="18" charset="0"/>
              </a:rPr>
              <a:t>medletne primerjave</a:t>
            </a:r>
            <a:br>
              <a:rPr lang="sl-SI" sz="2800" dirty="0">
                <a:latin typeface="Verdana" pitchFamily="34" charset="0"/>
              </a:rPr>
            </a:br>
            <a:r>
              <a:rPr lang="sl-SI" sz="2000" dirty="0">
                <a:latin typeface="Verdana" pitchFamily="34" charset="0"/>
              </a:rPr>
              <a:t>GRAFIČNI PRIKAZI</a:t>
            </a:r>
            <a:br>
              <a:rPr lang="sl-SI" sz="2000" dirty="0">
                <a:latin typeface="Verdana" pitchFamily="34" charset="0"/>
              </a:rPr>
            </a:br>
            <a:br>
              <a:rPr lang="sl-SI" sz="2800" dirty="0">
                <a:latin typeface="Verdana" pitchFamily="34" charset="0"/>
              </a:rPr>
            </a:br>
            <a:r>
              <a:rPr lang="sl-SI" sz="1800" dirty="0">
                <a:latin typeface="Verdana" pitchFamily="34" charset="0"/>
              </a:rPr>
              <a:t>pripravila: Rebeka Falle Zorman</a:t>
            </a:r>
            <a:br>
              <a:rPr lang="sl-SI" sz="1800" dirty="0">
                <a:latin typeface="Verdana" pitchFamily="34" charset="0"/>
              </a:rPr>
            </a:br>
            <a:r>
              <a:rPr lang="sl-SI" sz="1800" dirty="0">
                <a:latin typeface="Verdana" pitchFamily="34" charset="0"/>
              </a:rPr>
              <a:t>Ljubljana; marec 2024</a:t>
            </a:r>
          </a:p>
        </p:txBody>
      </p:sp>
      <p:graphicFrame>
        <p:nvGraphicFramePr>
          <p:cNvPr id="9219" name="Object 6"/>
          <p:cNvGraphicFramePr>
            <a:graphicFrameLocks noChangeAspect="1"/>
          </p:cNvGraphicFramePr>
          <p:nvPr>
            <p:extLst>
              <p:ext uri="{D42A27DB-BD31-4B8C-83A1-F6EECF244321}">
                <p14:modId xmlns:p14="http://schemas.microsoft.com/office/powerpoint/2010/main" val="1242650499"/>
              </p:ext>
            </p:extLst>
          </p:nvPr>
        </p:nvGraphicFramePr>
        <p:xfrm>
          <a:off x="5287170" y="1275723"/>
          <a:ext cx="1754188" cy="1092200"/>
        </p:xfrm>
        <a:graphic>
          <a:graphicData uri="http://schemas.openxmlformats.org/presentationml/2006/ole">
            <mc:AlternateContent xmlns:mc="http://schemas.openxmlformats.org/markup-compatibility/2006">
              <mc:Choice xmlns:v="urn:schemas-microsoft-com:vml" Requires="v">
                <p:oleObj name="Picture" r:id="rId3" imgW="2115312" imgH="2438400" progId="Word.Picture.8">
                  <p:embed/>
                </p:oleObj>
              </mc:Choice>
              <mc:Fallback>
                <p:oleObj name="Picture" r:id="rId3" imgW="2115312" imgH="2438400" progId="Word.Picture.8">
                  <p:embed/>
                  <p:pic>
                    <p:nvPicPr>
                      <p:cNvPr id="9219" name="Object 6"/>
                      <p:cNvPicPr>
                        <a:picLocks noChangeAspect="1" noChangeArrowheads="1"/>
                      </p:cNvPicPr>
                      <p:nvPr/>
                    </p:nvPicPr>
                    <p:blipFill>
                      <a:blip r:embed="rId4">
                        <a:extLst>
                          <a:ext uri="{28A0092B-C50C-407E-A947-70E740481C1C}">
                            <a14:useLocalDpi xmlns:a14="http://schemas.microsoft.com/office/drawing/2010/main" val="0"/>
                          </a:ext>
                        </a:extLst>
                      </a:blip>
                      <a:srcRect t="46014"/>
                      <a:stretch>
                        <a:fillRect/>
                      </a:stretch>
                    </p:blipFill>
                    <p:spPr bwMode="auto">
                      <a:xfrm>
                        <a:off x="5287170" y="1275723"/>
                        <a:ext cx="1754188" cy="10922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Rectangle 7"/>
          <p:cNvSpPr>
            <a:spLocks noChangeArrowheads="1"/>
          </p:cNvSpPr>
          <p:nvPr/>
        </p:nvSpPr>
        <p:spPr bwMode="auto">
          <a:xfrm>
            <a:off x="4809934" y="661717"/>
            <a:ext cx="26638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zh-CN" dirty="0">
                <a:ea typeface="宋体" pitchFamily="2" charset="-122"/>
              </a:rPr>
              <a:t> </a:t>
            </a:r>
            <a:endParaRPr lang="de-DE" altLang="zh-CN" i="1" dirty="0">
              <a:solidFill>
                <a:srgbClr val="CC3300"/>
              </a:solidFill>
              <a:ea typeface="宋体" pitchFamily="2" charset="-122"/>
            </a:endParaRPr>
          </a:p>
          <a:p>
            <a:r>
              <a:rPr lang="de-DE" altLang="zh-CN" sz="1600" b="1" i="1" dirty="0">
                <a:solidFill>
                  <a:srgbClr val="CC3300"/>
                </a:solidFill>
                <a:latin typeface="Times"/>
                <a:ea typeface="宋体" pitchFamily="2" charset="-122"/>
              </a:rPr>
              <a:t>Fakulteta za družbene vede</a:t>
            </a:r>
          </a:p>
        </p:txBody>
      </p:sp>
      <p:sp>
        <p:nvSpPr>
          <p:cNvPr id="9221" name="Text Box 8"/>
          <p:cNvSpPr txBox="1">
            <a:spLocks noChangeArrowheads="1"/>
          </p:cNvSpPr>
          <p:nvPr/>
        </p:nvSpPr>
        <p:spPr bwMode="auto">
          <a:xfrm>
            <a:off x="5061956" y="334006"/>
            <a:ext cx="19446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sz="1400" i="1" dirty="0" err="1">
                <a:latin typeface="Times New Roman" pitchFamily="18" charset="0"/>
                <a:cs typeface="Times New Roman" pitchFamily="18" charset="0"/>
              </a:rPr>
              <a:t>Univerza</a:t>
            </a:r>
            <a:endParaRPr lang="sl-SI" sz="1400" i="1" dirty="0">
              <a:latin typeface="Times New Roman" pitchFamily="18" charset="0"/>
              <a:cs typeface="Times New Roman" pitchFamily="18" charset="0"/>
            </a:endParaRPr>
          </a:p>
          <a:p>
            <a:pPr algn="ctr"/>
            <a:r>
              <a:rPr lang="en-GB" sz="1400" i="1" dirty="0">
                <a:latin typeface="Times New Roman" pitchFamily="18" charset="0"/>
                <a:cs typeface="Times New Roman" pitchFamily="18" charset="0"/>
              </a:rPr>
              <a:t>v </a:t>
            </a:r>
            <a:r>
              <a:rPr lang="en-GB" sz="1400" i="1" dirty="0" err="1">
                <a:latin typeface="Times New Roman" pitchFamily="18" charset="0"/>
                <a:cs typeface="Times New Roman" pitchFamily="18" charset="0"/>
              </a:rPr>
              <a:t>Ljubljani</a:t>
            </a:r>
            <a:endParaRPr lang="sl-SI" sz="1400" i="1" dirty="0">
              <a:latin typeface="Times New Roman" pitchFamily="18" charset="0"/>
              <a:cs typeface="Times New Roman" pitchFamily="18" charset="0"/>
            </a:endParaRPr>
          </a:p>
        </p:txBody>
      </p:sp>
      <p:pic>
        <p:nvPicPr>
          <p:cNvPr id="8" name="Picture 7"/>
          <p:cNvPicPr>
            <a:picLocks noChangeAspect="1"/>
          </p:cNvPicPr>
          <p:nvPr/>
        </p:nvPicPr>
        <p:blipFill>
          <a:blip r:embed="rId5"/>
          <a:stretch>
            <a:fillRect/>
          </a:stretch>
        </p:blipFill>
        <p:spPr>
          <a:xfrm>
            <a:off x="1703512" y="454004"/>
            <a:ext cx="2205650" cy="1279546"/>
          </a:xfrm>
          <a:prstGeom prst="rect">
            <a:avLst/>
          </a:prstGeom>
        </p:spPr>
      </p:pic>
      <p:pic>
        <p:nvPicPr>
          <p:cNvPr id="2" name="Picture 1">
            <a:extLst>
              <a:ext uri="{FF2B5EF4-FFF2-40B4-BE49-F238E27FC236}">
                <a16:creationId xmlns:a16="http://schemas.microsoft.com/office/drawing/2014/main" id="{7B6C16E3-EB07-D6A6-E6D1-EB8E3FFDB584}"/>
              </a:ext>
            </a:extLst>
          </p:cNvPr>
          <p:cNvPicPr>
            <a:picLocks noChangeAspect="1"/>
          </p:cNvPicPr>
          <p:nvPr/>
        </p:nvPicPr>
        <p:blipFill>
          <a:blip r:embed="rId6"/>
          <a:stretch>
            <a:fillRect/>
          </a:stretch>
        </p:blipFill>
        <p:spPr>
          <a:xfrm>
            <a:off x="8526385" y="584037"/>
            <a:ext cx="1682642" cy="883997"/>
          </a:xfrm>
          <a:prstGeom prst="rect">
            <a:avLst/>
          </a:prstGeom>
        </p:spPr>
      </p:pic>
    </p:spTree>
    <p:extLst>
      <p:ext uri="{BB962C8B-B14F-4D97-AF65-F5344CB8AC3E}">
        <p14:creationId xmlns:p14="http://schemas.microsoft.com/office/powerpoint/2010/main" val="166134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EA7A0-6877-B661-81BE-B45ECEBAD177}"/>
              </a:ext>
            </a:extLst>
          </p:cNvPr>
          <p:cNvPicPr>
            <a:picLocks noChangeAspect="1"/>
          </p:cNvPicPr>
          <p:nvPr/>
        </p:nvPicPr>
        <p:blipFill>
          <a:blip r:embed="rId2"/>
          <a:stretch>
            <a:fillRect/>
          </a:stretch>
        </p:blipFill>
        <p:spPr>
          <a:xfrm>
            <a:off x="1816237" y="1423242"/>
            <a:ext cx="8559526" cy="4011516"/>
          </a:xfrm>
          <a:prstGeom prst="rect">
            <a:avLst/>
          </a:prstGeom>
        </p:spPr>
      </p:pic>
    </p:spTree>
    <p:extLst>
      <p:ext uri="{BB962C8B-B14F-4D97-AF65-F5344CB8AC3E}">
        <p14:creationId xmlns:p14="http://schemas.microsoft.com/office/powerpoint/2010/main" val="188135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A8AEC-238B-2EAE-847B-38F568C445A7}"/>
              </a:ext>
            </a:extLst>
          </p:cNvPr>
          <p:cNvPicPr>
            <a:picLocks noChangeAspect="1"/>
          </p:cNvPicPr>
          <p:nvPr/>
        </p:nvPicPr>
        <p:blipFill>
          <a:blip r:embed="rId2"/>
          <a:stretch>
            <a:fillRect/>
          </a:stretch>
        </p:blipFill>
        <p:spPr>
          <a:xfrm>
            <a:off x="1978090" y="981406"/>
            <a:ext cx="7893307" cy="4691605"/>
          </a:xfrm>
          <a:prstGeom prst="rect">
            <a:avLst/>
          </a:prstGeom>
        </p:spPr>
      </p:pic>
    </p:spTree>
    <p:extLst>
      <p:ext uri="{BB962C8B-B14F-4D97-AF65-F5344CB8AC3E}">
        <p14:creationId xmlns:p14="http://schemas.microsoft.com/office/powerpoint/2010/main" val="382136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64928-1597-5E7B-D9C8-E4157BC742CF}"/>
              </a:ext>
            </a:extLst>
          </p:cNvPr>
          <p:cNvPicPr>
            <a:picLocks noChangeAspect="1"/>
          </p:cNvPicPr>
          <p:nvPr/>
        </p:nvPicPr>
        <p:blipFill>
          <a:blip r:embed="rId2"/>
          <a:stretch>
            <a:fillRect/>
          </a:stretch>
        </p:blipFill>
        <p:spPr>
          <a:xfrm>
            <a:off x="3328176" y="594114"/>
            <a:ext cx="5535648" cy="5669771"/>
          </a:xfrm>
          <a:prstGeom prst="rect">
            <a:avLst/>
          </a:prstGeom>
        </p:spPr>
      </p:pic>
    </p:spTree>
    <p:extLst>
      <p:ext uri="{BB962C8B-B14F-4D97-AF65-F5344CB8AC3E}">
        <p14:creationId xmlns:p14="http://schemas.microsoft.com/office/powerpoint/2010/main" val="35592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E1E65-6989-333B-127C-307728276E12}"/>
              </a:ext>
            </a:extLst>
          </p:cNvPr>
          <p:cNvPicPr>
            <a:picLocks noChangeAspect="1"/>
          </p:cNvPicPr>
          <p:nvPr/>
        </p:nvPicPr>
        <p:blipFill>
          <a:blip r:embed="rId2"/>
          <a:stretch>
            <a:fillRect/>
          </a:stretch>
        </p:blipFill>
        <p:spPr>
          <a:xfrm>
            <a:off x="1319370" y="1316553"/>
            <a:ext cx="9553260" cy="4224894"/>
          </a:xfrm>
          <a:prstGeom prst="rect">
            <a:avLst/>
          </a:prstGeom>
        </p:spPr>
      </p:pic>
    </p:spTree>
    <p:extLst>
      <p:ext uri="{BB962C8B-B14F-4D97-AF65-F5344CB8AC3E}">
        <p14:creationId xmlns:p14="http://schemas.microsoft.com/office/powerpoint/2010/main" val="137204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81A779-688E-92A4-28C4-D21927A7E8E9}"/>
              </a:ext>
            </a:extLst>
          </p:cNvPr>
          <p:cNvPicPr>
            <a:picLocks noChangeAspect="1"/>
          </p:cNvPicPr>
          <p:nvPr/>
        </p:nvPicPr>
        <p:blipFill>
          <a:blip r:embed="rId2"/>
          <a:stretch>
            <a:fillRect/>
          </a:stretch>
        </p:blipFill>
        <p:spPr>
          <a:xfrm>
            <a:off x="1316321" y="1408001"/>
            <a:ext cx="9559357" cy="4041998"/>
          </a:xfrm>
          <a:prstGeom prst="rect">
            <a:avLst/>
          </a:prstGeom>
        </p:spPr>
      </p:pic>
    </p:spTree>
    <p:extLst>
      <p:ext uri="{BB962C8B-B14F-4D97-AF65-F5344CB8AC3E}">
        <p14:creationId xmlns:p14="http://schemas.microsoft.com/office/powerpoint/2010/main" val="278185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E12C74-A81C-CFA1-0D26-23D161553736}"/>
              </a:ext>
            </a:extLst>
          </p:cNvPr>
          <p:cNvPicPr>
            <a:picLocks noChangeAspect="1"/>
          </p:cNvPicPr>
          <p:nvPr/>
        </p:nvPicPr>
        <p:blipFill>
          <a:blip r:embed="rId2"/>
          <a:stretch>
            <a:fillRect/>
          </a:stretch>
        </p:blipFill>
        <p:spPr>
          <a:xfrm>
            <a:off x="1316321" y="1408001"/>
            <a:ext cx="9559357" cy="4041998"/>
          </a:xfrm>
          <a:prstGeom prst="rect">
            <a:avLst/>
          </a:prstGeom>
        </p:spPr>
      </p:pic>
    </p:spTree>
    <p:extLst>
      <p:ext uri="{BB962C8B-B14F-4D97-AF65-F5344CB8AC3E}">
        <p14:creationId xmlns:p14="http://schemas.microsoft.com/office/powerpoint/2010/main" val="415144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C9548F-288F-711F-21AF-BDB78440248B}"/>
              </a:ext>
            </a:extLst>
          </p:cNvPr>
          <p:cNvPicPr>
            <a:picLocks noChangeAspect="1"/>
          </p:cNvPicPr>
          <p:nvPr/>
        </p:nvPicPr>
        <p:blipFill>
          <a:blip r:embed="rId2"/>
          <a:stretch>
            <a:fillRect/>
          </a:stretch>
        </p:blipFill>
        <p:spPr>
          <a:xfrm>
            <a:off x="1316321" y="1228153"/>
            <a:ext cx="9559357" cy="4401693"/>
          </a:xfrm>
          <a:prstGeom prst="rect">
            <a:avLst/>
          </a:prstGeom>
        </p:spPr>
      </p:pic>
    </p:spTree>
    <p:extLst>
      <p:ext uri="{BB962C8B-B14F-4D97-AF65-F5344CB8AC3E}">
        <p14:creationId xmlns:p14="http://schemas.microsoft.com/office/powerpoint/2010/main" val="330667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24308-DD09-21C9-17B5-CF2C6BFBED63}"/>
              </a:ext>
            </a:extLst>
          </p:cNvPr>
          <p:cNvPicPr>
            <a:picLocks noChangeAspect="1"/>
          </p:cNvPicPr>
          <p:nvPr/>
        </p:nvPicPr>
        <p:blipFill>
          <a:blip r:embed="rId2"/>
          <a:stretch>
            <a:fillRect/>
          </a:stretch>
        </p:blipFill>
        <p:spPr>
          <a:xfrm>
            <a:off x="1316321" y="1804275"/>
            <a:ext cx="9559357" cy="3249450"/>
          </a:xfrm>
          <a:prstGeom prst="rect">
            <a:avLst/>
          </a:prstGeom>
        </p:spPr>
      </p:pic>
    </p:spTree>
    <p:extLst>
      <p:ext uri="{BB962C8B-B14F-4D97-AF65-F5344CB8AC3E}">
        <p14:creationId xmlns:p14="http://schemas.microsoft.com/office/powerpoint/2010/main" val="122728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1F53E-324B-74F8-31ED-7D504D291354}"/>
              </a:ext>
            </a:extLst>
          </p:cNvPr>
          <p:cNvPicPr>
            <a:picLocks noChangeAspect="1"/>
          </p:cNvPicPr>
          <p:nvPr/>
        </p:nvPicPr>
        <p:blipFill>
          <a:blip r:embed="rId2"/>
          <a:stretch>
            <a:fillRect/>
          </a:stretch>
        </p:blipFill>
        <p:spPr>
          <a:xfrm>
            <a:off x="1008336" y="1459684"/>
            <a:ext cx="10175328" cy="3610819"/>
          </a:xfrm>
          <a:prstGeom prst="rect">
            <a:avLst/>
          </a:prstGeom>
        </p:spPr>
      </p:pic>
    </p:spTree>
    <p:extLst>
      <p:ext uri="{BB962C8B-B14F-4D97-AF65-F5344CB8AC3E}">
        <p14:creationId xmlns:p14="http://schemas.microsoft.com/office/powerpoint/2010/main" val="347069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D305F2-0C83-6F74-B0ED-B79247DD75D0}"/>
              </a:ext>
            </a:extLst>
          </p:cNvPr>
          <p:cNvPicPr>
            <a:picLocks noChangeAspect="1"/>
          </p:cNvPicPr>
          <p:nvPr/>
        </p:nvPicPr>
        <p:blipFill>
          <a:blip r:embed="rId2"/>
          <a:stretch>
            <a:fillRect/>
          </a:stretch>
        </p:blipFill>
        <p:spPr>
          <a:xfrm>
            <a:off x="1829830" y="1124125"/>
            <a:ext cx="8215184" cy="4454554"/>
          </a:xfrm>
          <a:prstGeom prst="rect">
            <a:avLst/>
          </a:prstGeom>
        </p:spPr>
      </p:pic>
    </p:spTree>
    <p:extLst>
      <p:ext uri="{BB962C8B-B14F-4D97-AF65-F5344CB8AC3E}">
        <p14:creationId xmlns:p14="http://schemas.microsoft.com/office/powerpoint/2010/main" val="109024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5EBC1-EBAC-FB2D-D5B5-74B7601F396C}"/>
              </a:ext>
            </a:extLst>
          </p:cNvPr>
          <p:cNvSpPr>
            <a:spLocks noGrp="1"/>
          </p:cNvSpPr>
          <p:nvPr>
            <p:ph idx="1"/>
          </p:nvPr>
        </p:nvSpPr>
        <p:spPr>
          <a:xfrm>
            <a:off x="670420" y="148472"/>
            <a:ext cx="10515600" cy="6561056"/>
          </a:xfrm>
        </p:spPr>
        <p:txBody>
          <a:bodyPr>
            <a:normAutofit/>
          </a:bodyPr>
          <a:lstStyle/>
          <a:p>
            <a:pPr marL="0" indent="0" algn="just">
              <a:lnSpc>
                <a:spcPct val="115000"/>
              </a:lnSpc>
              <a:spcAft>
                <a:spcPts val="1000"/>
              </a:spcAft>
              <a:buNone/>
              <a:tabLst>
                <a:tab pos="457200" algn="l"/>
              </a:tabLst>
            </a:pPr>
            <a:r>
              <a:rPr lang="sl-SI" sz="2200" dirty="0">
                <a:effectLst/>
                <a:latin typeface="Verdana" panose="020B0604030504040204" pitchFamily="34" charset="0"/>
                <a:ea typeface="Verdana" panose="020B0604030504040204" pitchFamily="34" charset="0"/>
                <a:cs typeface="Times New Roman" panose="02020603050405020304" pitchFamily="18" charset="0"/>
              </a:rPr>
              <a:t>                                </a:t>
            </a:r>
            <a:endParaRPr lang="sl-SI" dirty="0"/>
          </a:p>
        </p:txBody>
      </p:sp>
      <p:graphicFrame>
        <p:nvGraphicFramePr>
          <p:cNvPr id="6" name="Table 5">
            <a:extLst>
              <a:ext uri="{FF2B5EF4-FFF2-40B4-BE49-F238E27FC236}">
                <a16:creationId xmlns:a16="http://schemas.microsoft.com/office/drawing/2014/main" id="{E5C37B47-3A94-50AB-052A-DB4DC99BB5E6}"/>
              </a:ext>
            </a:extLst>
          </p:cNvPr>
          <p:cNvGraphicFramePr>
            <a:graphicFrameLocks noGrp="1"/>
          </p:cNvGraphicFramePr>
          <p:nvPr>
            <p:extLst>
              <p:ext uri="{D42A27DB-BD31-4B8C-83A1-F6EECF244321}">
                <p14:modId xmlns:p14="http://schemas.microsoft.com/office/powerpoint/2010/main" val="812023088"/>
              </p:ext>
            </p:extLst>
          </p:nvPr>
        </p:nvGraphicFramePr>
        <p:xfrm>
          <a:off x="2929811" y="148472"/>
          <a:ext cx="5660515" cy="6561057"/>
        </p:xfrm>
        <a:graphic>
          <a:graphicData uri="http://schemas.openxmlformats.org/drawingml/2006/table">
            <a:tbl>
              <a:tblPr firstRow="1" firstCol="1" bandRow="1">
                <a:tableStyleId>{5C22544A-7EE6-4342-B048-85BDC9FD1C3A}</a:tableStyleId>
              </a:tblPr>
              <a:tblGrid>
                <a:gridCol w="2138816">
                  <a:extLst>
                    <a:ext uri="{9D8B030D-6E8A-4147-A177-3AD203B41FA5}">
                      <a16:colId xmlns:a16="http://schemas.microsoft.com/office/drawing/2014/main" val="1878549619"/>
                    </a:ext>
                  </a:extLst>
                </a:gridCol>
                <a:gridCol w="3521699">
                  <a:extLst>
                    <a:ext uri="{9D8B030D-6E8A-4147-A177-3AD203B41FA5}">
                      <a16:colId xmlns:a16="http://schemas.microsoft.com/office/drawing/2014/main" val="1916807550"/>
                    </a:ext>
                  </a:extLst>
                </a:gridCol>
              </a:tblGrid>
              <a:tr h="489478">
                <a:tc>
                  <a:txBody>
                    <a:bodyPr/>
                    <a:lstStyle/>
                    <a:p>
                      <a:pPr>
                        <a:lnSpc>
                          <a:spcPct val="107000"/>
                        </a:lnSpc>
                        <a:spcAft>
                          <a:spcPts val="800"/>
                        </a:spcAft>
                      </a:pPr>
                      <a:r>
                        <a:rPr lang="sl-SI" sz="700">
                          <a:effectLst/>
                        </a:rPr>
                        <a:t>RAZISKAVA:</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Slovensko javno mnenje 2023/2 (Ogledalo javnega mnenja, Razumevanje vloge državljana in nacionalna identiteta, Raziskava o nacionalni in mednarodni varnosti in vojaškem poklicu)</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2845755417"/>
                  </a:ext>
                </a:extLst>
              </a:tr>
              <a:tr h="866576">
                <a:tc>
                  <a:txBody>
                    <a:bodyPr/>
                    <a:lstStyle/>
                    <a:p>
                      <a:pPr>
                        <a:lnSpc>
                          <a:spcPct val="107000"/>
                        </a:lnSpc>
                        <a:spcAft>
                          <a:spcPts val="800"/>
                        </a:spcAft>
                      </a:pPr>
                      <a:r>
                        <a:rPr lang="sl-SI" sz="700">
                          <a:effectLst/>
                        </a:rPr>
                        <a:t>FINANCERJI:</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15000"/>
                        </a:lnSpc>
                        <a:spcAft>
                          <a:spcPts val="1000"/>
                        </a:spcAft>
                        <a:tabLst>
                          <a:tab pos="457200" algn="l"/>
                        </a:tabLst>
                      </a:pPr>
                      <a:r>
                        <a:rPr lang="sl-SI" sz="700" dirty="0">
                          <a:effectLst/>
                        </a:rPr>
                        <a:t>Agencija za raziskovalno dejavnost RS</a:t>
                      </a:r>
                    </a:p>
                    <a:p>
                      <a:pPr>
                        <a:lnSpc>
                          <a:spcPct val="115000"/>
                        </a:lnSpc>
                        <a:spcAft>
                          <a:spcPts val="1000"/>
                        </a:spcAft>
                        <a:tabLst>
                          <a:tab pos="457200" algn="l"/>
                        </a:tabLst>
                      </a:pPr>
                      <a:r>
                        <a:rPr lang="sl-SI" sz="700" dirty="0">
                          <a:effectLst/>
                        </a:rPr>
                        <a:t>Raziskovalni program Slovensko javno mnenje (P5-0151) (FDV, UL) </a:t>
                      </a:r>
                    </a:p>
                    <a:p>
                      <a:pPr>
                        <a:lnSpc>
                          <a:spcPct val="115000"/>
                        </a:lnSpc>
                        <a:spcAft>
                          <a:spcPts val="1000"/>
                        </a:spcAft>
                        <a:tabLst>
                          <a:tab pos="457200" algn="l"/>
                        </a:tabLst>
                      </a:pPr>
                      <a:r>
                        <a:rPr lang="sl-SI" sz="700" dirty="0">
                          <a:effectLst/>
                        </a:rPr>
                        <a:t>Obramboslovni raziskovalni center (FDV, UL)</a:t>
                      </a:r>
                      <a:endParaRPr lang="sl-SI"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575743131"/>
                  </a:ext>
                </a:extLst>
              </a:tr>
              <a:tr h="489478">
                <a:tc>
                  <a:txBody>
                    <a:bodyPr/>
                    <a:lstStyle/>
                    <a:p>
                      <a:pPr>
                        <a:lnSpc>
                          <a:spcPct val="107000"/>
                        </a:lnSpc>
                        <a:spcAft>
                          <a:spcPts val="800"/>
                        </a:spcAft>
                      </a:pPr>
                      <a:r>
                        <a:rPr lang="sl-SI" sz="700">
                          <a:effectLst/>
                        </a:rPr>
                        <a:t>IZVAJALEC RAZISKAVE:</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Center za raziskovanje javnega mnenja in množičnih komunikacij, Fakulteta za družbene vede – IDV, Univerza v Ljubljani, Kardeljeva ploščad 5, Ljubljana</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9825190"/>
                  </a:ext>
                </a:extLst>
              </a:tr>
              <a:tr h="1441130">
                <a:tc>
                  <a:txBody>
                    <a:bodyPr/>
                    <a:lstStyle/>
                    <a:p>
                      <a:pPr>
                        <a:lnSpc>
                          <a:spcPct val="107000"/>
                        </a:lnSpc>
                        <a:spcAft>
                          <a:spcPts val="800"/>
                        </a:spcAft>
                      </a:pPr>
                      <a:r>
                        <a:rPr lang="sl-SI" sz="700">
                          <a:effectLst/>
                        </a:rPr>
                        <a:t>RAZISKOVALNA SKUPINA:</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dr. Mitja Hafner-Fink (vodja programa SJM), dr. Slavko Kurdija, dr. Brina Malnar, dr. Samo Uhan, dr. Niko Toš, mag. Tina Vovk, mag. Živa Broder,  Rebeka Falle Zorman, dr. May Doušak, dr. Otto Gerdina, Ana Jagodic mag., Špela Zajšek (tajnica) / Raziskava o nacionalni in mednarodni varnosti in vojaškem poklicu: dr. Marjan Malešič (vodja), dr. Ljubica Jelušič, dr. Anton Grizold, dr. Iztok Prezelj, dr. Maja Garb, dr. Vladimir Prebilič, dr. Janja Vuga Beršnak, dr. Rok Zupančič, dr. Jelena Juvan, Teodora Tea Ristevska in Gašper Ferme.</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2505650781"/>
                  </a:ext>
                </a:extLst>
              </a:tr>
              <a:tr h="475664">
                <a:tc>
                  <a:txBody>
                    <a:bodyPr/>
                    <a:lstStyle/>
                    <a:p>
                      <a:pPr>
                        <a:lnSpc>
                          <a:spcPct val="107000"/>
                        </a:lnSpc>
                        <a:spcAft>
                          <a:spcPts val="800"/>
                        </a:spcAft>
                      </a:pPr>
                      <a:r>
                        <a:rPr lang="sl-SI" sz="700">
                          <a:effectLst/>
                        </a:rPr>
                        <a:t>VZOREC:</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Raziskava je bila izvedena na reprezentativnem vzorcu polnoletnih prebivalcev Republike Slovenije (n=2600). Realizacija vzorca: N=1089.</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1311567595"/>
                  </a:ext>
                </a:extLst>
              </a:tr>
              <a:tr h="687588">
                <a:tc>
                  <a:txBody>
                    <a:bodyPr/>
                    <a:lstStyle/>
                    <a:p>
                      <a:pPr>
                        <a:lnSpc>
                          <a:spcPct val="115000"/>
                        </a:lnSpc>
                        <a:spcAft>
                          <a:spcPts val="1000"/>
                        </a:spcAft>
                        <a:tabLst>
                          <a:tab pos="457200" algn="l"/>
                        </a:tabLst>
                      </a:pPr>
                      <a:r>
                        <a:rPr lang="sl-SI" sz="700">
                          <a:effectLst/>
                        </a:rPr>
                        <a:t>METODA ZBIRANJA PODATKOV:	</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15000"/>
                        </a:lnSpc>
                        <a:spcAft>
                          <a:spcPts val="1000"/>
                        </a:spcAft>
                        <a:tabLst>
                          <a:tab pos="457200" algn="l"/>
                        </a:tabLst>
                      </a:pPr>
                      <a:r>
                        <a:rPr lang="sl-SI" sz="700">
                          <a:effectLst/>
                        </a:rPr>
                        <a:t>Standardiziran vprašalnik; samo-izpolnjevanje s pomočjo</a:t>
                      </a:r>
                    </a:p>
                    <a:p>
                      <a:pPr>
                        <a:lnSpc>
                          <a:spcPct val="115000"/>
                        </a:lnSpc>
                        <a:spcAft>
                          <a:spcPts val="1000"/>
                        </a:spcAft>
                        <a:tabLst>
                          <a:tab pos="457200" algn="l"/>
                        </a:tabLst>
                      </a:pPr>
                      <a:r>
                        <a:rPr lang="sl-SI" sz="700">
                          <a:effectLst/>
                        </a:rPr>
                        <a:t>spletnega vprašalnika ali samo-izpolnjevanje s pomočjo pisemskega vprašalnika.</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1470904094"/>
                  </a:ext>
                </a:extLst>
              </a:tr>
              <a:tr h="157519">
                <a:tc>
                  <a:txBody>
                    <a:bodyPr/>
                    <a:lstStyle/>
                    <a:p>
                      <a:pPr>
                        <a:lnSpc>
                          <a:spcPct val="107000"/>
                        </a:lnSpc>
                        <a:spcAft>
                          <a:spcPts val="800"/>
                        </a:spcAft>
                      </a:pPr>
                      <a:r>
                        <a:rPr lang="sl-SI" sz="700">
                          <a:effectLst/>
                        </a:rPr>
                        <a:t>ČAS ZBIRANJA PODATKOV:</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Od 2. 11. 2023 do 2. 2. 2024</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901076248"/>
                  </a:ext>
                </a:extLst>
              </a:tr>
              <a:tr h="166802">
                <a:tc>
                  <a:txBody>
                    <a:bodyPr/>
                    <a:lstStyle/>
                    <a:p>
                      <a:pPr algn="just">
                        <a:lnSpc>
                          <a:spcPct val="115000"/>
                        </a:lnSpc>
                        <a:spcAft>
                          <a:spcPts val="1000"/>
                        </a:spcAft>
                        <a:tabLst>
                          <a:tab pos="457200" algn="l"/>
                        </a:tabLst>
                      </a:pPr>
                      <a:r>
                        <a:rPr lang="sl-SI" sz="700">
                          <a:effectLst/>
                        </a:rPr>
                        <a:t>DATOTEKA: </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gn="just">
                        <a:lnSpc>
                          <a:spcPct val="115000"/>
                        </a:lnSpc>
                        <a:spcAft>
                          <a:spcPts val="1000"/>
                        </a:spcAft>
                        <a:tabLst>
                          <a:tab pos="457200" algn="l"/>
                        </a:tabLst>
                      </a:pPr>
                      <a:r>
                        <a:rPr lang="sl-SI" sz="700">
                          <a:effectLst/>
                        </a:rPr>
                        <a:t>SJM 2023_2</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1555014810"/>
                  </a:ext>
                </a:extLst>
              </a:tr>
              <a:tr h="475906">
                <a:tc>
                  <a:txBody>
                    <a:bodyPr/>
                    <a:lstStyle/>
                    <a:p>
                      <a:pPr algn="just">
                        <a:lnSpc>
                          <a:spcPct val="115000"/>
                        </a:lnSpc>
                        <a:spcAft>
                          <a:spcPts val="1000"/>
                        </a:spcAft>
                        <a:tabLst>
                          <a:tab pos="457200" algn="l"/>
                        </a:tabLst>
                      </a:pPr>
                      <a:r>
                        <a:rPr lang="sl-SI" sz="700">
                          <a:effectLst/>
                        </a:rPr>
                        <a:t>DOKUMENT:</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Podatkovna knjiga; sumarni pregled rezultatov, poročilo o izvedbi raziskave</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3920694743"/>
                  </a:ext>
                </a:extLst>
              </a:tr>
              <a:tr h="821438">
                <a:tc>
                  <a:txBody>
                    <a:bodyPr/>
                    <a:lstStyle/>
                    <a:p>
                      <a:pPr>
                        <a:lnSpc>
                          <a:spcPct val="107000"/>
                        </a:lnSpc>
                        <a:spcAft>
                          <a:spcPts val="800"/>
                        </a:spcAft>
                      </a:pPr>
                      <a:r>
                        <a:rPr lang="sl-SI" sz="700">
                          <a:effectLst/>
                        </a:rPr>
                        <a:t>UTEŽEVANJE:</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a:effectLst/>
                        </a:rPr>
                        <a:t>Pregled sumarnih rezultatov temelji na uporabi uteži. Uteževanje je izvedeno z namenom izravnave osnovnih populacijskih deležev na raven deležev, ki izhajajo iz populacijskih statističnih virov. Poststratifikacijska utež je oblikovana s kombinacijo spremenljivk: spol in starost ter regija in tip naselja.</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633353895"/>
                  </a:ext>
                </a:extLst>
              </a:tr>
              <a:tr h="489478">
                <a:tc>
                  <a:txBody>
                    <a:bodyPr/>
                    <a:lstStyle/>
                    <a:p>
                      <a:pPr>
                        <a:lnSpc>
                          <a:spcPct val="107000"/>
                        </a:lnSpc>
                        <a:spcAft>
                          <a:spcPts val="800"/>
                        </a:spcAft>
                      </a:pPr>
                      <a:r>
                        <a:rPr lang="sl-SI" sz="700">
                          <a:effectLst/>
                        </a:rPr>
                        <a:t>CITIRANJE: </a:t>
                      </a:r>
                      <a:endParaRPr lang="sl-SI" sz="70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tc>
                  <a:txBody>
                    <a:bodyPr/>
                    <a:lstStyle/>
                    <a:p>
                      <a:pPr>
                        <a:lnSpc>
                          <a:spcPct val="107000"/>
                        </a:lnSpc>
                        <a:spcAft>
                          <a:spcPts val="800"/>
                        </a:spcAft>
                      </a:pPr>
                      <a:r>
                        <a:rPr lang="sl-SI" sz="700" dirty="0">
                          <a:effectLst/>
                        </a:rPr>
                        <a:t>Slovensko javno mnenje 2023/2 – Sumarni pregled rezultatov, Center za raziskovanje javnega mnenja in množičnih komunikacij, Univerza v Ljubljani, Fakulteta za družbene vede, Ljubljana, 2024.</a:t>
                      </a:r>
                      <a:endParaRPr lang="sl-SI"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3" marR="45023" marT="0" marB="0"/>
                </a:tc>
                <a:extLst>
                  <a:ext uri="{0D108BD9-81ED-4DB2-BD59-A6C34878D82A}">
                    <a16:rowId xmlns:a16="http://schemas.microsoft.com/office/drawing/2014/main" val="3133631602"/>
                  </a:ext>
                </a:extLst>
              </a:tr>
            </a:tbl>
          </a:graphicData>
        </a:graphic>
      </p:graphicFrame>
    </p:spTree>
    <p:extLst>
      <p:ext uri="{BB962C8B-B14F-4D97-AF65-F5344CB8AC3E}">
        <p14:creationId xmlns:p14="http://schemas.microsoft.com/office/powerpoint/2010/main" val="39871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23E037-BC50-69A8-E696-6F62010BA66D}"/>
              </a:ext>
            </a:extLst>
          </p:cNvPr>
          <p:cNvPicPr>
            <a:picLocks noChangeAspect="1"/>
          </p:cNvPicPr>
          <p:nvPr/>
        </p:nvPicPr>
        <p:blipFill>
          <a:blip r:embed="rId2"/>
          <a:stretch>
            <a:fillRect/>
          </a:stretch>
        </p:blipFill>
        <p:spPr>
          <a:xfrm>
            <a:off x="1953409" y="1429338"/>
            <a:ext cx="8285182" cy="3999323"/>
          </a:xfrm>
          <a:prstGeom prst="rect">
            <a:avLst/>
          </a:prstGeom>
        </p:spPr>
      </p:pic>
    </p:spTree>
    <p:extLst>
      <p:ext uri="{BB962C8B-B14F-4D97-AF65-F5344CB8AC3E}">
        <p14:creationId xmlns:p14="http://schemas.microsoft.com/office/powerpoint/2010/main" val="125383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CF012-DE2A-9E04-47AC-AE9CDFFC232C}"/>
              </a:ext>
            </a:extLst>
          </p:cNvPr>
          <p:cNvPicPr>
            <a:picLocks noChangeAspect="1"/>
          </p:cNvPicPr>
          <p:nvPr/>
        </p:nvPicPr>
        <p:blipFill>
          <a:blip r:embed="rId2"/>
          <a:stretch>
            <a:fillRect/>
          </a:stretch>
        </p:blipFill>
        <p:spPr>
          <a:xfrm>
            <a:off x="1669920" y="1423242"/>
            <a:ext cx="8852159" cy="4011516"/>
          </a:xfrm>
          <a:prstGeom prst="rect">
            <a:avLst/>
          </a:prstGeom>
        </p:spPr>
      </p:pic>
    </p:spTree>
    <p:extLst>
      <p:ext uri="{BB962C8B-B14F-4D97-AF65-F5344CB8AC3E}">
        <p14:creationId xmlns:p14="http://schemas.microsoft.com/office/powerpoint/2010/main" val="403722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23F153-FB3D-7B57-2BC2-A730E24B2A47}"/>
              </a:ext>
            </a:extLst>
          </p:cNvPr>
          <p:cNvPicPr>
            <a:picLocks noChangeAspect="1"/>
          </p:cNvPicPr>
          <p:nvPr/>
        </p:nvPicPr>
        <p:blipFill>
          <a:blip r:embed="rId2"/>
          <a:stretch>
            <a:fillRect/>
          </a:stretch>
        </p:blipFill>
        <p:spPr>
          <a:xfrm>
            <a:off x="1630293" y="1423242"/>
            <a:ext cx="8931414" cy="4011516"/>
          </a:xfrm>
          <a:prstGeom prst="rect">
            <a:avLst/>
          </a:prstGeom>
        </p:spPr>
      </p:pic>
    </p:spTree>
    <p:extLst>
      <p:ext uri="{BB962C8B-B14F-4D97-AF65-F5344CB8AC3E}">
        <p14:creationId xmlns:p14="http://schemas.microsoft.com/office/powerpoint/2010/main" val="45663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631BA6-8C0A-76B3-426F-A776ED5EC8FA}"/>
              </a:ext>
            </a:extLst>
          </p:cNvPr>
          <p:cNvPicPr>
            <a:picLocks noChangeAspect="1"/>
          </p:cNvPicPr>
          <p:nvPr/>
        </p:nvPicPr>
        <p:blipFill>
          <a:blip r:embed="rId2"/>
          <a:stretch>
            <a:fillRect/>
          </a:stretch>
        </p:blipFill>
        <p:spPr>
          <a:xfrm>
            <a:off x="1593909" y="600145"/>
            <a:ext cx="8564130" cy="5381205"/>
          </a:xfrm>
          <a:prstGeom prst="rect">
            <a:avLst/>
          </a:prstGeom>
        </p:spPr>
      </p:pic>
    </p:spTree>
    <p:extLst>
      <p:ext uri="{BB962C8B-B14F-4D97-AF65-F5344CB8AC3E}">
        <p14:creationId xmlns:p14="http://schemas.microsoft.com/office/powerpoint/2010/main" val="340861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E12B4-4F4C-BE24-93A7-CF745CA68683}"/>
              </a:ext>
            </a:extLst>
          </p:cNvPr>
          <p:cNvPicPr>
            <a:picLocks noChangeAspect="1"/>
          </p:cNvPicPr>
          <p:nvPr/>
        </p:nvPicPr>
        <p:blipFill>
          <a:blip r:embed="rId2"/>
          <a:stretch>
            <a:fillRect/>
          </a:stretch>
        </p:blipFill>
        <p:spPr>
          <a:xfrm>
            <a:off x="3038591" y="246612"/>
            <a:ext cx="6114818" cy="6364776"/>
          </a:xfrm>
          <a:prstGeom prst="rect">
            <a:avLst/>
          </a:prstGeom>
        </p:spPr>
      </p:pic>
    </p:spTree>
    <p:extLst>
      <p:ext uri="{BB962C8B-B14F-4D97-AF65-F5344CB8AC3E}">
        <p14:creationId xmlns:p14="http://schemas.microsoft.com/office/powerpoint/2010/main" val="146941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FCD0F-A8A7-8947-E836-B8BB46A3C6C6}"/>
              </a:ext>
            </a:extLst>
          </p:cNvPr>
          <p:cNvPicPr>
            <a:picLocks noChangeAspect="1"/>
          </p:cNvPicPr>
          <p:nvPr/>
        </p:nvPicPr>
        <p:blipFill>
          <a:blip r:embed="rId2"/>
          <a:stretch>
            <a:fillRect/>
          </a:stretch>
        </p:blipFill>
        <p:spPr>
          <a:xfrm>
            <a:off x="1820411" y="446030"/>
            <a:ext cx="8030150" cy="5602431"/>
          </a:xfrm>
          <a:prstGeom prst="rect">
            <a:avLst/>
          </a:prstGeom>
        </p:spPr>
      </p:pic>
    </p:spTree>
    <p:extLst>
      <p:ext uri="{BB962C8B-B14F-4D97-AF65-F5344CB8AC3E}">
        <p14:creationId xmlns:p14="http://schemas.microsoft.com/office/powerpoint/2010/main" val="361500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74CFC-2A11-C485-9F4B-7FAF6345CB06}"/>
              </a:ext>
            </a:extLst>
          </p:cNvPr>
          <p:cNvPicPr>
            <a:picLocks noChangeAspect="1"/>
          </p:cNvPicPr>
          <p:nvPr/>
        </p:nvPicPr>
        <p:blipFill>
          <a:blip r:embed="rId2"/>
          <a:stretch>
            <a:fillRect/>
          </a:stretch>
        </p:blipFill>
        <p:spPr>
          <a:xfrm>
            <a:off x="2165410" y="0"/>
            <a:ext cx="7861180" cy="6858000"/>
          </a:xfrm>
          <a:prstGeom prst="rect">
            <a:avLst/>
          </a:prstGeom>
        </p:spPr>
      </p:pic>
    </p:spTree>
    <p:extLst>
      <p:ext uri="{BB962C8B-B14F-4D97-AF65-F5344CB8AC3E}">
        <p14:creationId xmlns:p14="http://schemas.microsoft.com/office/powerpoint/2010/main" val="1671956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10D60-1F9E-C96C-7F04-25216E128C9F}"/>
              </a:ext>
            </a:extLst>
          </p:cNvPr>
          <p:cNvPicPr>
            <a:picLocks noChangeAspect="1"/>
          </p:cNvPicPr>
          <p:nvPr/>
        </p:nvPicPr>
        <p:blipFill>
          <a:blip r:embed="rId2"/>
          <a:stretch>
            <a:fillRect/>
          </a:stretch>
        </p:blipFill>
        <p:spPr>
          <a:xfrm>
            <a:off x="2168343" y="0"/>
            <a:ext cx="7855314" cy="6858000"/>
          </a:xfrm>
          <a:prstGeom prst="rect">
            <a:avLst/>
          </a:prstGeom>
        </p:spPr>
      </p:pic>
    </p:spTree>
    <p:extLst>
      <p:ext uri="{BB962C8B-B14F-4D97-AF65-F5344CB8AC3E}">
        <p14:creationId xmlns:p14="http://schemas.microsoft.com/office/powerpoint/2010/main" val="154173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073C9-EFE9-D1FD-DE8F-36C20624097D}"/>
              </a:ext>
            </a:extLst>
          </p:cNvPr>
          <p:cNvPicPr>
            <a:picLocks noChangeAspect="1"/>
          </p:cNvPicPr>
          <p:nvPr/>
        </p:nvPicPr>
        <p:blipFill>
          <a:blip r:embed="rId2"/>
          <a:stretch>
            <a:fillRect/>
          </a:stretch>
        </p:blipFill>
        <p:spPr>
          <a:xfrm>
            <a:off x="2880081" y="786155"/>
            <a:ext cx="6431837" cy="5285690"/>
          </a:xfrm>
          <a:prstGeom prst="rect">
            <a:avLst/>
          </a:prstGeom>
        </p:spPr>
      </p:pic>
    </p:spTree>
    <p:extLst>
      <p:ext uri="{BB962C8B-B14F-4D97-AF65-F5344CB8AC3E}">
        <p14:creationId xmlns:p14="http://schemas.microsoft.com/office/powerpoint/2010/main" val="3316226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0625CA-C8EB-63A7-B33F-02067354A535}"/>
              </a:ext>
            </a:extLst>
          </p:cNvPr>
          <p:cNvPicPr>
            <a:picLocks noChangeAspect="1"/>
          </p:cNvPicPr>
          <p:nvPr/>
        </p:nvPicPr>
        <p:blipFill>
          <a:blip r:embed="rId2"/>
          <a:stretch>
            <a:fillRect/>
          </a:stretch>
        </p:blipFill>
        <p:spPr>
          <a:xfrm>
            <a:off x="2831309" y="789203"/>
            <a:ext cx="6529382" cy="5279594"/>
          </a:xfrm>
          <a:prstGeom prst="rect">
            <a:avLst/>
          </a:prstGeom>
        </p:spPr>
      </p:pic>
    </p:spTree>
    <p:extLst>
      <p:ext uri="{BB962C8B-B14F-4D97-AF65-F5344CB8AC3E}">
        <p14:creationId xmlns:p14="http://schemas.microsoft.com/office/powerpoint/2010/main" val="172332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7AC9-C6A8-7789-0F88-746FF2C3AFA2}"/>
              </a:ext>
            </a:extLst>
          </p:cNvPr>
          <p:cNvSpPr>
            <a:spLocks noGrp="1"/>
          </p:cNvSpPr>
          <p:nvPr>
            <p:ph idx="1"/>
          </p:nvPr>
        </p:nvSpPr>
        <p:spPr/>
        <p:txBody>
          <a:bodyPr/>
          <a:lstStyle/>
          <a:p>
            <a:pPr marL="0" indent="0" algn="ctr">
              <a:buNone/>
            </a:pPr>
            <a:r>
              <a:rPr lang="sl-SI" dirty="0"/>
              <a:t>Slovensko javno mnenje </a:t>
            </a:r>
          </a:p>
          <a:p>
            <a:pPr marL="0" indent="0" algn="ctr">
              <a:buNone/>
            </a:pPr>
            <a:r>
              <a:rPr lang="sl-SI" dirty="0"/>
              <a:t>2023</a:t>
            </a:r>
          </a:p>
        </p:txBody>
      </p:sp>
    </p:spTree>
    <p:extLst>
      <p:ext uri="{BB962C8B-B14F-4D97-AF65-F5344CB8AC3E}">
        <p14:creationId xmlns:p14="http://schemas.microsoft.com/office/powerpoint/2010/main" val="539067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C7F39-38F2-1815-0D12-2DA96CF2AC7C}"/>
              </a:ext>
            </a:extLst>
          </p:cNvPr>
          <p:cNvPicPr>
            <a:picLocks noChangeAspect="1"/>
          </p:cNvPicPr>
          <p:nvPr/>
        </p:nvPicPr>
        <p:blipFill>
          <a:blip r:embed="rId2"/>
          <a:stretch>
            <a:fillRect/>
          </a:stretch>
        </p:blipFill>
        <p:spPr>
          <a:xfrm>
            <a:off x="2831309" y="786155"/>
            <a:ext cx="6529382" cy="5285690"/>
          </a:xfrm>
          <a:prstGeom prst="rect">
            <a:avLst/>
          </a:prstGeom>
        </p:spPr>
      </p:pic>
    </p:spTree>
    <p:extLst>
      <p:ext uri="{BB962C8B-B14F-4D97-AF65-F5344CB8AC3E}">
        <p14:creationId xmlns:p14="http://schemas.microsoft.com/office/powerpoint/2010/main" val="59562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1CB8E-A32D-4D40-E9E8-CB504282DE29}"/>
              </a:ext>
            </a:extLst>
          </p:cNvPr>
          <p:cNvPicPr>
            <a:picLocks noChangeAspect="1"/>
          </p:cNvPicPr>
          <p:nvPr/>
        </p:nvPicPr>
        <p:blipFill>
          <a:blip r:embed="rId2"/>
          <a:stretch>
            <a:fillRect/>
          </a:stretch>
        </p:blipFill>
        <p:spPr>
          <a:xfrm>
            <a:off x="2880081" y="786155"/>
            <a:ext cx="6431837" cy="5285690"/>
          </a:xfrm>
          <a:prstGeom prst="rect">
            <a:avLst/>
          </a:prstGeom>
        </p:spPr>
      </p:pic>
    </p:spTree>
    <p:extLst>
      <p:ext uri="{BB962C8B-B14F-4D97-AF65-F5344CB8AC3E}">
        <p14:creationId xmlns:p14="http://schemas.microsoft.com/office/powerpoint/2010/main" val="2652808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683E98-C971-A6B4-C860-721520E6440D}"/>
              </a:ext>
            </a:extLst>
          </p:cNvPr>
          <p:cNvPicPr>
            <a:picLocks noChangeAspect="1"/>
          </p:cNvPicPr>
          <p:nvPr/>
        </p:nvPicPr>
        <p:blipFill>
          <a:blip r:embed="rId2"/>
          <a:stretch>
            <a:fillRect/>
          </a:stretch>
        </p:blipFill>
        <p:spPr>
          <a:xfrm>
            <a:off x="2754305" y="0"/>
            <a:ext cx="6683389" cy="6858000"/>
          </a:xfrm>
          <a:prstGeom prst="rect">
            <a:avLst/>
          </a:prstGeom>
        </p:spPr>
      </p:pic>
    </p:spTree>
    <p:extLst>
      <p:ext uri="{BB962C8B-B14F-4D97-AF65-F5344CB8AC3E}">
        <p14:creationId xmlns:p14="http://schemas.microsoft.com/office/powerpoint/2010/main" val="2131347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44A4F-0D24-65DA-3B32-50298CBC2991}"/>
              </a:ext>
            </a:extLst>
          </p:cNvPr>
          <p:cNvPicPr>
            <a:picLocks noChangeAspect="1"/>
          </p:cNvPicPr>
          <p:nvPr/>
        </p:nvPicPr>
        <p:blipFill>
          <a:blip r:embed="rId2"/>
          <a:stretch>
            <a:fillRect/>
          </a:stretch>
        </p:blipFill>
        <p:spPr>
          <a:xfrm>
            <a:off x="1582367" y="970384"/>
            <a:ext cx="9335599" cy="5085183"/>
          </a:xfrm>
          <a:prstGeom prst="rect">
            <a:avLst/>
          </a:prstGeom>
        </p:spPr>
      </p:pic>
    </p:spTree>
    <p:extLst>
      <p:ext uri="{BB962C8B-B14F-4D97-AF65-F5344CB8AC3E}">
        <p14:creationId xmlns:p14="http://schemas.microsoft.com/office/powerpoint/2010/main" val="3751745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80B31-693D-0A2C-C2C1-33F4E4E01866}"/>
              </a:ext>
            </a:extLst>
          </p:cNvPr>
          <p:cNvPicPr>
            <a:picLocks noChangeAspect="1"/>
          </p:cNvPicPr>
          <p:nvPr/>
        </p:nvPicPr>
        <p:blipFill>
          <a:blip r:embed="rId2"/>
          <a:stretch>
            <a:fillRect/>
          </a:stretch>
        </p:blipFill>
        <p:spPr>
          <a:xfrm>
            <a:off x="1291905" y="1056932"/>
            <a:ext cx="9310700" cy="4597248"/>
          </a:xfrm>
          <a:prstGeom prst="rect">
            <a:avLst/>
          </a:prstGeom>
        </p:spPr>
      </p:pic>
    </p:spTree>
    <p:extLst>
      <p:ext uri="{BB962C8B-B14F-4D97-AF65-F5344CB8AC3E}">
        <p14:creationId xmlns:p14="http://schemas.microsoft.com/office/powerpoint/2010/main" val="105303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568292-3BF7-61FF-CD2D-0BB523D3F59E}"/>
              </a:ext>
            </a:extLst>
          </p:cNvPr>
          <p:cNvPicPr>
            <a:picLocks noChangeAspect="1"/>
          </p:cNvPicPr>
          <p:nvPr/>
        </p:nvPicPr>
        <p:blipFill>
          <a:blip r:embed="rId2"/>
          <a:stretch>
            <a:fillRect/>
          </a:stretch>
        </p:blipFill>
        <p:spPr>
          <a:xfrm>
            <a:off x="1794085" y="1082180"/>
            <a:ext cx="8303967" cy="4530055"/>
          </a:xfrm>
          <a:prstGeom prst="rect">
            <a:avLst/>
          </a:prstGeom>
        </p:spPr>
      </p:pic>
    </p:spTree>
    <p:extLst>
      <p:ext uri="{BB962C8B-B14F-4D97-AF65-F5344CB8AC3E}">
        <p14:creationId xmlns:p14="http://schemas.microsoft.com/office/powerpoint/2010/main" val="592141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6E2AD-AA42-0927-87F1-0C244D023AEB}"/>
              </a:ext>
            </a:extLst>
          </p:cNvPr>
          <p:cNvPicPr>
            <a:picLocks noChangeAspect="1"/>
          </p:cNvPicPr>
          <p:nvPr/>
        </p:nvPicPr>
        <p:blipFill>
          <a:blip r:embed="rId2"/>
          <a:stretch>
            <a:fillRect/>
          </a:stretch>
        </p:blipFill>
        <p:spPr>
          <a:xfrm>
            <a:off x="1045029" y="1103171"/>
            <a:ext cx="10349788" cy="4765783"/>
          </a:xfrm>
          <a:prstGeom prst="rect">
            <a:avLst/>
          </a:prstGeom>
        </p:spPr>
      </p:pic>
    </p:spTree>
    <p:extLst>
      <p:ext uri="{BB962C8B-B14F-4D97-AF65-F5344CB8AC3E}">
        <p14:creationId xmlns:p14="http://schemas.microsoft.com/office/powerpoint/2010/main" val="1435546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7A76DD-A885-BF35-1977-8F05FDFE7B97}"/>
              </a:ext>
            </a:extLst>
          </p:cNvPr>
          <p:cNvPicPr>
            <a:picLocks noChangeAspect="1"/>
          </p:cNvPicPr>
          <p:nvPr/>
        </p:nvPicPr>
        <p:blipFill>
          <a:blip r:embed="rId2"/>
          <a:stretch>
            <a:fillRect/>
          </a:stretch>
        </p:blipFill>
        <p:spPr>
          <a:xfrm>
            <a:off x="1505314" y="1404952"/>
            <a:ext cx="9181372" cy="4048095"/>
          </a:xfrm>
          <a:prstGeom prst="rect">
            <a:avLst/>
          </a:prstGeom>
        </p:spPr>
      </p:pic>
    </p:spTree>
    <p:extLst>
      <p:ext uri="{BB962C8B-B14F-4D97-AF65-F5344CB8AC3E}">
        <p14:creationId xmlns:p14="http://schemas.microsoft.com/office/powerpoint/2010/main" val="574869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5E884-8D02-9882-5C40-2E0CC843ACFF}"/>
              </a:ext>
            </a:extLst>
          </p:cNvPr>
          <p:cNvPicPr>
            <a:picLocks noChangeAspect="1"/>
          </p:cNvPicPr>
          <p:nvPr/>
        </p:nvPicPr>
        <p:blipFill>
          <a:blip r:embed="rId2"/>
          <a:stretch>
            <a:fillRect/>
          </a:stretch>
        </p:blipFill>
        <p:spPr>
          <a:xfrm>
            <a:off x="2050953" y="1444580"/>
            <a:ext cx="8090093" cy="3968840"/>
          </a:xfrm>
          <a:prstGeom prst="rect">
            <a:avLst/>
          </a:prstGeom>
        </p:spPr>
      </p:pic>
    </p:spTree>
    <p:extLst>
      <p:ext uri="{BB962C8B-B14F-4D97-AF65-F5344CB8AC3E}">
        <p14:creationId xmlns:p14="http://schemas.microsoft.com/office/powerpoint/2010/main" val="364012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67CE25-D2D0-3E6E-83DE-7C5627550767}"/>
              </a:ext>
            </a:extLst>
          </p:cNvPr>
          <p:cNvPicPr>
            <a:picLocks noChangeAspect="1"/>
          </p:cNvPicPr>
          <p:nvPr/>
        </p:nvPicPr>
        <p:blipFill>
          <a:blip r:embed="rId2"/>
          <a:stretch>
            <a:fillRect/>
          </a:stretch>
        </p:blipFill>
        <p:spPr>
          <a:xfrm>
            <a:off x="2054001" y="1441531"/>
            <a:ext cx="8083997" cy="3974937"/>
          </a:xfrm>
          <a:prstGeom prst="rect">
            <a:avLst/>
          </a:prstGeom>
        </p:spPr>
      </p:pic>
    </p:spTree>
    <p:extLst>
      <p:ext uri="{BB962C8B-B14F-4D97-AF65-F5344CB8AC3E}">
        <p14:creationId xmlns:p14="http://schemas.microsoft.com/office/powerpoint/2010/main" val="226636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45E20-D9DD-FA4C-67CD-F6B71EDEAFEC}"/>
              </a:ext>
            </a:extLst>
          </p:cNvPr>
          <p:cNvPicPr>
            <a:picLocks noChangeAspect="1"/>
          </p:cNvPicPr>
          <p:nvPr/>
        </p:nvPicPr>
        <p:blipFill>
          <a:blip r:embed="rId3"/>
          <a:stretch>
            <a:fillRect/>
          </a:stretch>
        </p:blipFill>
        <p:spPr>
          <a:xfrm>
            <a:off x="1437171" y="1026315"/>
            <a:ext cx="9133334" cy="4805370"/>
          </a:xfrm>
          <a:prstGeom prst="rect">
            <a:avLst/>
          </a:prstGeom>
        </p:spPr>
      </p:pic>
    </p:spTree>
    <p:extLst>
      <p:ext uri="{BB962C8B-B14F-4D97-AF65-F5344CB8AC3E}">
        <p14:creationId xmlns:p14="http://schemas.microsoft.com/office/powerpoint/2010/main" val="647031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2ED2F-5D6D-DB9B-8CCA-B18005611E6E}"/>
              </a:ext>
            </a:extLst>
          </p:cNvPr>
          <p:cNvPicPr>
            <a:picLocks noChangeAspect="1"/>
          </p:cNvPicPr>
          <p:nvPr/>
        </p:nvPicPr>
        <p:blipFill>
          <a:blip r:embed="rId2"/>
          <a:stretch>
            <a:fillRect/>
          </a:stretch>
        </p:blipFill>
        <p:spPr>
          <a:xfrm>
            <a:off x="2044857" y="1100126"/>
            <a:ext cx="8102286" cy="4657748"/>
          </a:xfrm>
          <a:prstGeom prst="rect">
            <a:avLst/>
          </a:prstGeom>
        </p:spPr>
      </p:pic>
    </p:spTree>
    <p:extLst>
      <p:ext uri="{BB962C8B-B14F-4D97-AF65-F5344CB8AC3E}">
        <p14:creationId xmlns:p14="http://schemas.microsoft.com/office/powerpoint/2010/main" val="3465279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0E1D0-27B3-B9F9-F932-E102AD0BC34C}"/>
              </a:ext>
            </a:extLst>
          </p:cNvPr>
          <p:cNvPicPr>
            <a:picLocks noChangeAspect="1"/>
          </p:cNvPicPr>
          <p:nvPr/>
        </p:nvPicPr>
        <p:blipFill>
          <a:blip r:embed="rId2"/>
          <a:stretch>
            <a:fillRect/>
          </a:stretch>
        </p:blipFill>
        <p:spPr>
          <a:xfrm>
            <a:off x="2050953" y="1441531"/>
            <a:ext cx="8090093" cy="3974937"/>
          </a:xfrm>
          <a:prstGeom prst="rect">
            <a:avLst/>
          </a:prstGeom>
        </p:spPr>
      </p:pic>
    </p:spTree>
    <p:extLst>
      <p:ext uri="{BB962C8B-B14F-4D97-AF65-F5344CB8AC3E}">
        <p14:creationId xmlns:p14="http://schemas.microsoft.com/office/powerpoint/2010/main" val="2915600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7AC9-C6A8-7789-0F88-746FF2C3AFA2}"/>
              </a:ext>
            </a:extLst>
          </p:cNvPr>
          <p:cNvSpPr>
            <a:spLocks noGrp="1"/>
          </p:cNvSpPr>
          <p:nvPr>
            <p:ph idx="1"/>
          </p:nvPr>
        </p:nvSpPr>
        <p:spPr/>
        <p:txBody>
          <a:bodyPr/>
          <a:lstStyle/>
          <a:p>
            <a:pPr marL="0" indent="0" algn="ctr">
              <a:buNone/>
            </a:pPr>
            <a:r>
              <a:rPr lang="sl-SI" dirty="0"/>
              <a:t>Nacionalne identitete, vloga državljana</a:t>
            </a:r>
          </a:p>
          <a:p>
            <a:pPr marL="0" indent="0" algn="ctr">
              <a:buNone/>
            </a:pPr>
            <a:r>
              <a:rPr lang="sl-SI" dirty="0"/>
              <a:t>ISSP 2023</a:t>
            </a:r>
          </a:p>
        </p:txBody>
      </p:sp>
    </p:spTree>
    <p:extLst>
      <p:ext uri="{BB962C8B-B14F-4D97-AF65-F5344CB8AC3E}">
        <p14:creationId xmlns:p14="http://schemas.microsoft.com/office/powerpoint/2010/main" val="210334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EF9C9-A496-1E80-CB79-E514D89E4726}"/>
              </a:ext>
            </a:extLst>
          </p:cNvPr>
          <p:cNvPicPr>
            <a:picLocks noChangeAspect="1"/>
          </p:cNvPicPr>
          <p:nvPr/>
        </p:nvPicPr>
        <p:blipFill>
          <a:blip r:embed="rId2"/>
          <a:stretch>
            <a:fillRect/>
          </a:stretch>
        </p:blipFill>
        <p:spPr>
          <a:xfrm>
            <a:off x="3063531" y="0"/>
            <a:ext cx="6064937" cy="6858000"/>
          </a:xfrm>
          <a:prstGeom prst="rect">
            <a:avLst/>
          </a:prstGeom>
        </p:spPr>
      </p:pic>
    </p:spTree>
    <p:extLst>
      <p:ext uri="{BB962C8B-B14F-4D97-AF65-F5344CB8AC3E}">
        <p14:creationId xmlns:p14="http://schemas.microsoft.com/office/powerpoint/2010/main" val="144358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49150A-E50F-1FFF-F119-E551CEC6C825}"/>
              </a:ext>
            </a:extLst>
          </p:cNvPr>
          <p:cNvPicPr>
            <a:picLocks noChangeAspect="1"/>
          </p:cNvPicPr>
          <p:nvPr/>
        </p:nvPicPr>
        <p:blipFill>
          <a:blip r:embed="rId2"/>
          <a:stretch>
            <a:fillRect/>
          </a:stretch>
        </p:blipFill>
        <p:spPr>
          <a:xfrm>
            <a:off x="3411886" y="0"/>
            <a:ext cx="5368228" cy="6858000"/>
          </a:xfrm>
          <a:prstGeom prst="rect">
            <a:avLst/>
          </a:prstGeom>
        </p:spPr>
      </p:pic>
    </p:spTree>
    <p:extLst>
      <p:ext uri="{BB962C8B-B14F-4D97-AF65-F5344CB8AC3E}">
        <p14:creationId xmlns:p14="http://schemas.microsoft.com/office/powerpoint/2010/main" val="941479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56AC39-C630-7BA3-9538-1FACB6C3541F}"/>
              </a:ext>
            </a:extLst>
          </p:cNvPr>
          <p:cNvPicPr>
            <a:picLocks noChangeAspect="1"/>
          </p:cNvPicPr>
          <p:nvPr/>
        </p:nvPicPr>
        <p:blipFill>
          <a:blip r:embed="rId2"/>
          <a:stretch>
            <a:fillRect/>
          </a:stretch>
        </p:blipFill>
        <p:spPr>
          <a:xfrm>
            <a:off x="3514536" y="0"/>
            <a:ext cx="5162928" cy="6858000"/>
          </a:xfrm>
          <a:prstGeom prst="rect">
            <a:avLst/>
          </a:prstGeom>
        </p:spPr>
      </p:pic>
    </p:spTree>
    <p:extLst>
      <p:ext uri="{BB962C8B-B14F-4D97-AF65-F5344CB8AC3E}">
        <p14:creationId xmlns:p14="http://schemas.microsoft.com/office/powerpoint/2010/main" val="1837913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55FA8-0DAC-1468-67A6-3A9E0E301FD6}"/>
              </a:ext>
            </a:extLst>
          </p:cNvPr>
          <p:cNvPicPr>
            <a:picLocks noChangeAspect="1"/>
          </p:cNvPicPr>
          <p:nvPr/>
        </p:nvPicPr>
        <p:blipFill>
          <a:blip r:embed="rId2"/>
          <a:stretch>
            <a:fillRect/>
          </a:stretch>
        </p:blipFill>
        <p:spPr>
          <a:xfrm>
            <a:off x="3516363" y="0"/>
            <a:ext cx="5159274" cy="6858000"/>
          </a:xfrm>
          <a:prstGeom prst="rect">
            <a:avLst/>
          </a:prstGeom>
        </p:spPr>
      </p:pic>
    </p:spTree>
    <p:extLst>
      <p:ext uri="{BB962C8B-B14F-4D97-AF65-F5344CB8AC3E}">
        <p14:creationId xmlns:p14="http://schemas.microsoft.com/office/powerpoint/2010/main" val="3121965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2A917-E759-2A8D-B729-04B2381321B4}"/>
              </a:ext>
            </a:extLst>
          </p:cNvPr>
          <p:cNvPicPr>
            <a:picLocks noChangeAspect="1"/>
          </p:cNvPicPr>
          <p:nvPr/>
        </p:nvPicPr>
        <p:blipFill>
          <a:blip r:embed="rId2"/>
          <a:stretch>
            <a:fillRect/>
          </a:stretch>
        </p:blipFill>
        <p:spPr>
          <a:xfrm>
            <a:off x="2788633" y="469135"/>
            <a:ext cx="6614733" cy="5919729"/>
          </a:xfrm>
          <a:prstGeom prst="rect">
            <a:avLst/>
          </a:prstGeom>
        </p:spPr>
      </p:pic>
    </p:spTree>
    <p:extLst>
      <p:ext uri="{BB962C8B-B14F-4D97-AF65-F5344CB8AC3E}">
        <p14:creationId xmlns:p14="http://schemas.microsoft.com/office/powerpoint/2010/main" val="1478510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AAC63-B386-F3D3-AB38-C92E139B26F2}"/>
              </a:ext>
            </a:extLst>
          </p:cNvPr>
          <p:cNvPicPr>
            <a:picLocks noChangeAspect="1"/>
          </p:cNvPicPr>
          <p:nvPr/>
        </p:nvPicPr>
        <p:blipFill>
          <a:blip r:embed="rId2"/>
          <a:stretch>
            <a:fillRect/>
          </a:stretch>
        </p:blipFill>
        <p:spPr>
          <a:xfrm>
            <a:off x="3066445" y="0"/>
            <a:ext cx="6059110" cy="6858000"/>
          </a:xfrm>
          <a:prstGeom prst="rect">
            <a:avLst/>
          </a:prstGeom>
        </p:spPr>
      </p:pic>
    </p:spTree>
    <p:extLst>
      <p:ext uri="{BB962C8B-B14F-4D97-AF65-F5344CB8AC3E}">
        <p14:creationId xmlns:p14="http://schemas.microsoft.com/office/powerpoint/2010/main" val="2504049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E2216F-7D51-A3BB-5D68-59EFFB9A2565}"/>
              </a:ext>
            </a:extLst>
          </p:cNvPr>
          <p:cNvPicPr>
            <a:picLocks noChangeAspect="1"/>
          </p:cNvPicPr>
          <p:nvPr/>
        </p:nvPicPr>
        <p:blipFill>
          <a:blip r:embed="rId2"/>
          <a:stretch>
            <a:fillRect/>
          </a:stretch>
        </p:blipFill>
        <p:spPr>
          <a:xfrm>
            <a:off x="2661118" y="0"/>
            <a:ext cx="6869763" cy="6858000"/>
          </a:xfrm>
          <a:prstGeom prst="rect">
            <a:avLst/>
          </a:prstGeom>
        </p:spPr>
      </p:pic>
    </p:spTree>
    <p:extLst>
      <p:ext uri="{BB962C8B-B14F-4D97-AF65-F5344CB8AC3E}">
        <p14:creationId xmlns:p14="http://schemas.microsoft.com/office/powerpoint/2010/main" val="210866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38D85-3C04-DC31-0B3A-C594D50338B3}"/>
              </a:ext>
            </a:extLst>
          </p:cNvPr>
          <p:cNvPicPr>
            <a:picLocks noChangeAspect="1"/>
          </p:cNvPicPr>
          <p:nvPr/>
        </p:nvPicPr>
        <p:blipFill>
          <a:blip r:embed="rId2"/>
          <a:stretch>
            <a:fillRect/>
          </a:stretch>
        </p:blipFill>
        <p:spPr>
          <a:xfrm>
            <a:off x="996254" y="1520786"/>
            <a:ext cx="10199492" cy="3816427"/>
          </a:xfrm>
          <a:prstGeom prst="rect">
            <a:avLst/>
          </a:prstGeom>
        </p:spPr>
      </p:pic>
    </p:spTree>
    <p:extLst>
      <p:ext uri="{BB962C8B-B14F-4D97-AF65-F5344CB8AC3E}">
        <p14:creationId xmlns:p14="http://schemas.microsoft.com/office/powerpoint/2010/main" val="2617867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E13D4F-2C14-0867-447E-8A3697BE1040}"/>
              </a:ext>
            </a:extLst>
          </p:cNvPr>
          <p:cNvPicPr>
            <a:picLocks noChangeAspect="1"/>
          </p:cNvPicPr>
          <p:nvPr/>
        </p:nvPicPr>
        <p:blipFill>
          <a:blip r:embed="rId2"/>
          <a:stretch>
            <a:fillRect/>
          </a:stretch>
        </p:blipFill>
        <p:spPr>
          <a:xfrm>
            <a:off x="2831309" y="786155"/>
            <a:ext cx="6529382" cy="5285690"/>
          </a:xfrm>
          <a:prstGeom prst="rect">
            <a:avLst/>
          </a:prstGeom>
        </p:spPr>
      </p:pic>
    </p:spTree>
    <p:extLst>
      <p:ext uri="{BB962C8B-B14F-4D97-AF65-F5344CB8AC3E}">
        <p14:creationId xmlns:p14="http://schemas.microsoft.com/office/powerpoint/2010/main" val="652985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B987C1-6E88-69BA-A2AF-9FFD484B0FFC}"/>
              </a:ext>
            </a:extLst>
          </p:cNvPr>
          <p:cNvPicPr>
            <a:picLocks noChangeAspect="1"/>
          </p:cNvPicPr>
          <p:nvPr/>
        </p:nvPicPr>
        <p:blipFill>
          <a:blip r:embed="rId2"/>
          <a:stretch>
            <a:fillRect/>
          </a:stretch>
        </p:blipFill>
        <p:spPr>
          <a:xfrm>
            <a:off x="2279573" y="566680"/>
            <a:ext cx="7632854" cy="5724640"/>
          </a:xfrm>
          <a:prstGeom prst="rect">
            <a:avLst/>
          </a:prstGeom>
        </p:spPr>
      </p:pic>
    </p:spTree>
    <p:extLst>
      <p:ext uri="{BB962C8B-B14F-4D97-AF65-F5344CB8AC3E}">
        <p14:creationId xmlns:p14="http://schemas.microsoft.com/office/powerpoint/2010/main" val="418838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72AC0D-0AB3-B633-9A88-AC22347768C1}"/>
              </a:ext>
            </a:extLst>
          </p:cNvPr>
          <p:cNvPicPr>
            <a:picLocks noChangeAspect="1"/>
          </p:cNvPicPr>
          <p:nvPr/>
        </p:nvPicPr>
        <p:blipFill>
          <a:blip r:embed="rId2"/>
          <a:stretch>
            <a:fillRect/>
          </a:stretch>
        </p:blipFill>
        <p:spPr>
          <a:xfrm>
            <a:off x="1419962" y="1523835"/>
            <a:ext cx="9352075" cy="3810330"/>
          </a:xfrm>
          <a:prstGeom prst="rect">
            <a:avLst/>
          </a:prstGeom>
        </p:spPr>
      </p:pic>
    </p:spTree>
    <p:extLst>
      <p:ext uri="{BB962C8B-B14F-4D97-AF65-F5344CB8AC3E}">
        <p14:creationId xmlns:p14="http://schemas.microsoft.com/office/powerpoint/2010/main" val="289188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6E9C24-635D-F6F6-60F2-0793479B7E0C}"/>
              </a:ext>
            </a:extLst>
          </p:cNvPr>
          <p:cNvPicPr>
            <a:picLocks noChangeAspect="1"/>
          </p:cNvPicPr>
          <p:nvPr/>
        </p:nvPicPr>
        <p:blipFill>
          <a:blip r:embed="rId2"/>
          <a:stretch>
            <a:fillRect/>
          </a:stretch>
        </p:blipFill>
        <p:spPr>
          <a:xfrm>
            <a:off x="1576873" y="1048955"/>
            <a:ext cx="8691378" cy="4577404"/>
          </a:xfrm>
          <a:prstGeom prst="rect">
            <a:avLst/>
          </a:prstGeom>
        </p:spPr>
      </p:pic>
    </p:spTree>
    <p:extLst>
      <p:ext uri="{BB962C8B-B14F-4D97-AF65-F5344CB8AC3E}">
        <p14:creationId xmlns:p14="http://schemas.microsoft.com/office/powerpoint/2010/main" val="318814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4FCFD-2ADA-E968-EDE7-4659E0077C41}"/>
              </a:ext>
            </a:extLst>
          </p:cNvPr>
          <p:cNvPicPr>
            <a:picLocks noChangeAspect="1"/>
          </p:cNvPicPr>
          <p:nvPr/>
        </p:nvPicPr>
        <p:blipFill>
          <a:blip r:embed="rId2"/>
          <a:stretch>
            <a:fillRect/>
          </a:stretch>
        </p:blipFill>
        <p:spPr>
          <a:xfrm>
            <a:off x="1362269" y="1044970"/>
            <a:ext cx="9411765" cy="4740010"/>
          </a:xfrm>
          <a:prstGeom prst="rect">
            <a:avLst/>
          </a:prstGeom>
        </p:spPr>
      </p:pic>
    </p:spTree>
    <p:extLst>
      <p:ext uri="{BB962C8B-B14F-4D97-AF65-F5344CB8AC3E}">
        <p14:creationId xmlns:p14="http://schemas.microsoft.com/office/powerpoint/2010/main" val="3781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2FEBD-98F9-35DF-C860-DF62E212CF59}"/>
              </a:ext>
            </a:extLst>
          </p:cNvPr>
          <p:cNvPicPr>
            <a:picLocks noChangeAspect="1"/>
          </p:cNvPicPr>
          <p:nvPr/>
        </p:nvPicPr>
        <p:blipFill>
          <a:blip r:embed="rId2"/>
          <a:stretch>
            <a:fillRect/>
          </a:stretch>
        </p:blipFill>
        <p:spPr>
          <a:xfrm>
            <a:off x="1538845" y="773962"/>
            <a:ext cx="9114310" cy="5310076"/>
          </a:xfrm>
          <a:prstGeom prst="rect">
            <a:avLst/>
          </a:prstGeom>
        </p:spPr>
      </p:pic>
    </p:spTree>
    <p:extLst>
      <p:ext uri="{BB962C8B-B14F-4D97-AF65-F5344CB8AC3E}">
        <p14:creationId xmlns:p14="http://schemas.microsoft.com/office/powerpoint/2010/main" val="40222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4266</TotalTime>
  <Words>440</Words>
  <Application>Microsoft Office PowerPoint</Application>
  <PresentationFormat>Widescreen</PresentationFormat>
  <Paragraphs>39</Paragraphs>
  <Slides>51</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宋体</vt:lpstr>
      <vt:lpstr>Arial</vt:lpstr>
      <vt:lpstr>Calibri</vt:lpstr>
      <vt:lpstr>Calibri Light</vt:lpstr>
      <vt:lpstr>Century Gothic</vt:lpstr>
      <vt:lpstr>Times</vt:lpstr>
      <vt:lpstr>Times New Roman</vt:lpstr>
      <vt:lpstr>Verdana</vt:lpstr>
      <vt:lpstr>Office Theme</vt:lpstr>
      <vt:lpstr>Picture</vt:lpstr>
      <vt:lpstr> Slovensko javno mnenje 2023/2 ISSP 2023: nacionalne identitete, vloga državljana; N=1089  medletne primerjave GRAFIČNI PRIKAZI  pripravila: Rebeka Falle Zorman Ljubljana; marec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Falle, Rebeka</dc:creator>
  <cp:lastModifiedBy>Falle, Rebeka</cp:lastModifiedBy>
  <cp:revision>485</cp:revision>
  <cp:lastPrinted>2024-03-13T12:15:47Z</cp:lastPrinted>
  <dcterms:created xsi:type="dcterms:W3CDTF">2020-06-02T07:07:32Z</dcterms:created>
  <dcterms:modified xsi:type="dcterms:W3CDTF">2024-03-18T08:44:45Z</dcterms:modified>
</cp:coreProperties>
</file>