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8"/>
  </p:notesMasterIdLst>
  <p:sldIdLst>
    <p:sldId id="483" r:id="rId2"/>
    <p:sldId id="484" r:id="rId3"/>
    <p:sldId id="609" r:id="rId4"/>
    <p:sldId id="257" r:id="rId5"/>
    <p:sldId id="446" r:id="rId6"/>
    <p:sldId id="457" r:id="rId7"/>
    <p:sldId id="258" r:id="rId8"/>
    <p:sldId id="447" r:id="rId9"/>
    <p:sldId id="259" r:id="rId10"/>
    <p:sldId id="448" r:id="rId11"/>
    <p:sldId id="260" r:id="rId12"/>
    <p:sldId id="262" r:id="rId13"/>
    <p:sldId id="261" r:id="rId14"/>
    <p:sldId id="263" r:id="rId15"/>
    <p:sldId id="264" r:id="rId16"/>
    <p:sldId id="265" r:id="rId17"/>
    <p:sldId id="267" r:id="rId18"/>
    <p:sldId id="266" r:id="rId19"/>
    <p:sldId id="449" r:id="rId20"/>
    <p:sldId id="268" r:id="rId21"/>
    <p:sldId id="269" r:id="rId22"/>
    <p:sldId id="458" r:id="rId23"/>
    <p:sldId id="271" r:id="rId24"/>
    <p:sldId id="270" r:id="rId25"/>
    <p:sldId id="623" r:id="rId26"/>
    <p:sldId id="624" r:id="rId27"/>
    <p:sldId id="625" r:id="rId28"/>
    <p:sldId id="626" r:id="rId29"/>
    <p:sldId id="627" r:id="rId30"/>
    <p:sldId id="608" r:id="rId31"/>
    <p:sldId id="485" r:id="rId32"/>
    <p:sldId id="486" r:id="rId33"/>
    <p:sldId id="487" r:id="rId34"/>
    <p:sldId id="488" r:id="rId35"/>
    <p:sldId id="489" r:id="rId36"/>
    <p:sldId id="490" r:id="rId37"/>
    <p:sldId id="491" r:id="rId38"/>
    <p:sldId id="492" r:id="rId39"/>
    <p:sldId id="493" r:id="rId40"/>
    <p:sldId id="494" r:id="rId41"/>
    <p:sldId id="495" r:id="rId42"/>
    <p:sldId id="496" r:id="rId43"/>
    <p:sldId id="497" r:id="rId44"/>
    <p:sldId id="498" r:id="rId45"/>
    <p:sldId id="499" r:id="rId46"/>
    <p:sldId id="500" r:id="rId47"/>
    <p:sldId id="501" r:id="rId48"/>
    <p:sldId id="502" r:id="rId49"/>
    <p:sldId id="503" r:id="rId50"/>
    <p:sldId id="504" r:id="rId51"/>
    <p:sldId id="505" r:id="rId52"/>
    <p:sldId id="506" r:id="rId53"/>
    <p:sldId id="507" r:id="rId54"/>
    <p:sldId id="508" r:id="rId55"/>
    <p:sldId id="509" r:id="rId56"/>
    <p:sldId id="510" r:id="rId57"/>
    <p:sldId id="511" r:id="rId58"/>
    <p:sldId id="512" r:id="rId59"/>
    <p:sldId id="513" r:id="rId60"/>
    <p:sldId id="514" r:id="rId61"/>
    <p:sldId id="515" r:id="rId62"/>
    <p:sldId id="516" r:id="rId63"/>
    <p:sldId id="517" r:id="rId64"/>
    <p:sldId id="518" r:id="rId65"/>
    <p:sldId id="519" r:id="rId66"/>
    <p:sldId id="520" r:id="rId67"/>
    <p:sldId id="521" r:id="rId68"/>
    <p:sldId id="522" r:id="rId69"/>
    <p:sldId id="523" r:id="rId70"/>
    <p:sldId id="524" r:id="rId71"/>
    <p:sldId id="525" r:id="rId72"/>
    <p:sldId id="526" r:id="rId73"/>
    <p:sldId id="527" r:id="rId74"/>
    <p:sldId id="528" r:id="rId75"/>
    <p:sldId id="529" r:id="rId76"/>
    <p:sldId id="530" r:id="rId77"/>
    <p:sldId id="531" r:id="rId78"/>
    <p:sldId id="532" r:id="rId79"/>
    <p:sldId id="533" r:id="rId80"/>
    <p:sldId id="534" r:id="rId81"/>
    <p:sldId id="535" r:id="rId82"/>
    <p:sldId id="536" r:id="rId83"/>
    <p:sldId id="537" r:id="rId84"/>
    <p:sldId id="538" r:id="rId85"/>
    <p:sldId id="539" r:id="rId86"/>
    <p:sldId id="540" r:id="rId87"/>
    <p:sldId id="541" r:id="rId88"/>
    <p:sldId id="542" r:id="rId89"/>
    <p:sldId id="543" r:id="rId90"/>
    <p:sldId id="544" r:id="rId91"/>
    <p:sldId id="545" r:id="rId92"/>
    <p:sldId id="546" r:id="rId93"/>
    <p:sldId id="547" r:id="rId94"/>
    <p:sldId id="548" r:id="rId95"/>
    <p:sldId id="549" r:id="rId96"/>
    <p:sldId id="550" r:id="rId97"/>
    <p:sldId id="551" r:id="rId98"/>
    <p:sldId id="552" r:id="rId99"/>
    <p:sldId id="553" r:id="rId100"/>
    <p:sldId id="554" r:id="rId101"/>
    <p:sldId id="555" r:id="rId102"/>
    <p:sldId id="556" r:id="rId103"/>
    <p:sldId id="557" r:id="rId104"/>
    <p:sldId id="558" r:id="rId105"/>
    <p:sldId id="559" r:id="rId106"/>
    <p:sldId id="560" r:id="rId107"/>
    <p:sldId id="561" r:id="rId108"/>
    <p:sldId id="562" r:id="rId109"/>
    <p:sldId id="563" r:id="rId110"/>
    <p:sldId id="564" r:id="rId111"/>
    <p:sldId id="565" r:id="rId112"/>
    <p:sldId id="566" r:id="rId113"/>
    <p:sldId id="567" r:id="rId114"/>
    <p:sldId id="568" r:id="rId115"/>
    <p:sldId id="569" r:id="rId116"/>
    <p:sldId id="570" r:id="rId117"/>
    <p:sldId id="571" r:id="rId118"/>
    <p:sldId id="572" r:id="rId119"/>
    <p:sldId id="573" r:id="rId120"/>
    <p:sldId id="574" r:id="rId121"/>
    <p:sldId id="575" r:id="rId122"/>
    <p:sldId id="576" r:id="rId123"/>
    <p:sldId id="577" r:id="rId124"/>
    <p:sldId id="578" r:id="rId125"/>
    <p:sldId id="579" r:id="rId126"/>
    <p:sldId id="580" r:id="rId127"/>
    <p:sldId id="581" r:id="rId128"/>
    <p:sldId id="582" r:id="rId129"/>
    <p:sldId id="583" r:id="rId130"/>
    <p:sldId id="584" r:id="rId131"/>
    <p:sldId id="585" r:id="rId132"/>
    <p:sldId id="586" r:id="rId133"/>
    <p:sldId id="587" r:id="rId134"/>
    <p:sldId id="588" r:id="rId135"/>
    <p:sldId id="589" r:id="rId136"/>
    <p:sldId id="590" r:id="rId137"/>
    <p:sldId id="591" r:id="rId138"/>
    <p:sldId id="592" r:id="rId139"/>
    <p:sldId id="593" r:id="rId140"/>
    <p:sldId id="594" r:id="rId141"/>
    <p:sldId id="595" r:id="rId142"/>
    <p:sldId id="596" r:id="rId143"/>
    <p:sldId id="597" r:id="rId144"/>
    <p:sldId id="598" r:id="rId145"/>
    <p:sldId id="599" r:id="rId146"/>
    <p:sldId id="600" r:id="rId147"/>
    <p:sldId id="601" r:id="rId148"/>
    <p:sldId id="602" r:id="rId149"/>
    <p:sldId id="603" r:id="rId150"/>
    <p:sldId id="604" r:id="rId151"/>
    <p:sldId id="605" r:id="rId152"/>
    <p:sldId id="606" r:id="rId153"/>
    <p:sldId id="607" r:id="rId154"/>
    <p:sldId id="610" r:id="rId155"/>
    <p:sldId id="611" r:id="rId156"/>
    <p:sldId id="612" r:id="rId157"/>
    <p:sldId id="613" r:id="rId158"/>
    <p:sldId id="614" r:id="rId159"/>
    <p:sldId id="615" r:id="rId160"/>
    <p:sldId id="616" r:id="rId161"/>
    <p:sldId id="617" r:id="rId162"/>
    <p:sldId id="618" r:id="rId163"/>
    <p:sldId id="619" r:id="rId164"/>
    <p:sldId id="620" r:id="rId165"/>
    <p:sldId id="621" r:id="rId166"/>
    <p:sldId id="622" r:id="rId167"/>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569" autoAdjust="0"/>
    <p:restoredTop sz="94660"/>
  </p:normalViewPr>
  <p:slideViewPr>
    <p:cSldViewPr>
      <p:cViewPr varScale="1">
        <p:scale>
          <a:sx n="64" d="100"/>
          <a:sy n="64" d="100"/>
        </p:scale>
        <p:origin x="-82" y="-31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455FE-5EE8-4ED4-90B4-D37F1ABAF57C}" type="datetimeFigureOut">
              <a:rPr lang="sl-SI" smtClean="0"/>
              <a:t>25.4.2014</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616FE5-0AD0-4654-9DC6-DE4FC058210D}" type="slidenum">
              <a:rPr lang="sl-SI" smtClean="0"/>
              <a:t>‹#›</a:t>
            </a:fld>
            <a:endParaRPr lang="sl-SI"/>
          </a:p>
        </p:txBody>
      </p:sp>
    </p:spTree>
    <p:extLst>
      <p:ext uri="{BB962C8B-B14F-4D97-AF65-F5344CB8AC3E}">
        <p14:creationId xmlns:p14="http://schemas.microsoft.com/office/powerpoint/2010/main" val="2488365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E3D142AD-B63E-4EBB-85C6-F9384E587EF2}" type="datetimeFigureOut">
              <a:rPr lang="sl-SI" smtClean="0"/>
              <a:t>25.4.2014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2127655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E3D142AD-B63E-4EBB-85C6-F9384E587EF2}" type="datetimeFigureOut">
              <a:rPr lang="sl-SI" smtClean="0"/>
              <a:t>25.4.2014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18072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E3D142AD-B63E-4EBB-85C6-F9384E587EF2}" type="datetimeFigureOut">
              <a:rPr lang="sl-SI" smtClean="0"/>
              <a:t>25.4.2014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101000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E3D142AD-B63E-4EBB-85C6-F9384E587EF2}" type="datetimeFigureOut">
              <a:rPr lang="sl-SI" smtClean="0"/>
              <a:t>25.4.2014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258477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142AD-B63E-4EBB-85C6-F9384E587EF2}" type="datetimeFigureOut">
              <a:rPr lang="sl-SI" smtClean="0"/>
              <a:t>25.4.2014</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240986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E3D142AD-B63E-4EBB-85C6-F9384E587EF2}" type="datetimeFigureOut">
              <a:rPr lang="sl-SI" smtClean="0"/>
              <a:t>25.4.2014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238104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E3D142AD-B63E-4EBB-85C6-F9384E587EF2}" type="datetimeFigureOut">
              <a:rPr lang="sl-SI" smtClean="0"/>
              <a:t>25.4.2014</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324239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E3D142AD-B63E-4EBB-85C6-F9384E587EF2}" type="datetimeFigureOut">
              <a:rPr lang="sl-SI" smtClean="0"/>
              <a:t>25.4.2014</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173773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142AD-B63E-4EBB-85C6-F9384E587EF2}" type="datetimeFigureOut">
              <a:rPr lang="sl-SI" smtClean="0"/>
              <a:t>25.4.2014</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358921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142AD-B63E-4EBB-85C6-F9384E587EF2}" type="datetimeFigureOut">
              <a:rPr lang="sl-SI" smtClean="0"/>
              <a:t>25.4.2014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414758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142AD-B63E-4EBB-85C6-F9384E587EF2}" type="datetimeFigureOut">
              <a:rPr lang="sl-SI" smtClean="0"/>
              <a:t>25.4.2014</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12AFF74-429C-458E-B6FB-09AD2A7ABEE6}" type="slidenum">
              <a:rPr lang="sl-SI" smtClean="0"/>
              <a:t>‹#›</a:t>
            </a:fld>
            <a:endParaRPr lang="sl-SI"/>
          </a:p>
        </p:txBody>
      </p:sp>
    </p:spTree>
    <p:extLst>
      <p:ext uri="{BB962C8B-B14F-4D97-AF65-F5344CB8AC3E}">
        <p14:creationId xmlns:p14="http://schemas.microsoft.com/office/powerpoint/2010/main" val="323529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142AD-B63E-4EBB-85C6-F9384E587EF2}" type="datetimeFigureOut">
              <a:rPr lang="sl-SI" smtClean="0"/>
              <a:t>25.4.2014</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AFF74-429C-458E-B6FB-09AD2A7ABEE6}" type="slidenum">
              <a:rPr lang="sl-SI" smtClean="0"/>
              <a:t>‹#›</a:t>
            </a:fld>
            <a:endParaRPr lang="sl-SI"/>
          </a:p>
        </p:txBody>
      </p:sp>
    </p:spTree>
    <p:extLst>
      <p:ext uri="{BB962C8B-B14F-4D97-AF65-F5344CB8AC3E}">
        <p14:creationId xmlns:p14="http://schemas.microsoft.com/office/powerpoint/2010/main" val="2170542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9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639763"/>
            <a:ext cx="5759450" cy="557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83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000" cy="619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8298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640000" cy="517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8748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640000" cy="52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5696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08720"/>
            <a:ext cx="8640000" cy="52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1948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640000" cy="522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0370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640000" cy="520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133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640000" cy="526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5616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640000" cy="525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5888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640000" cy="4898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6497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000" cy="4881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5826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640000" cy="493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73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sz="1400" dirty="0" smtClean="0"/>
              <a:t>Z4 	Če se primerjate z ljudmi v vaši okolici, ali sodite, da vam gre v finančnem pogledu bolje kot njim, </a:t>
            </a:r>
            <a:br>
              <a:rPr lang="sl-SI" sz="1400" dirty="0" smtClean="0"/>
            </a:br>
            <a:r>
              <a:rPr lang="sl-SI" sz="1400" dirty="0"/>
              <a:t>	</a:t>
            </a:r>
            <a:r>
              <a:rPr lang="sl-SI" sz="1400" dirty="0" smtClean="0"/>
              <a:t>enako ali slabše? </a:t>
            </a:r>
            <a:endParaRPr lang="sl-SI" sz="1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84" y="1196752"/>
            <a:ext cx="7200000" cy="5166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4848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40000" cy="493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003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640000" cy="504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9144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640000" cy="522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0277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85888"/>
            <a:ext cx="8640000" cy="507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7707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640000" cy="528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519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22340"/>
            <a:ext cx="5400000" cy="673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1689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9" y="130366"/>
            <a:ext cx="5040559"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5386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938"/>
            <a:ext cx="5181600"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1499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7938"/>
            <a:ext cx="64690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28302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sl-SI" sz="1400" dirty="0"/>
              <a:t>S66 	Sedaj pa za vsakega od naslednjih poklicev povejte, kolikšen ugled ima po vaši oceni pri 	ljudeh. </a:t>
            </a:r>
            <a:r>
              <a:rPr lang="sl-SI" sz="1400" dirty="0" smtClean="0"/>
              <a:t/>
            </a:r>
            <a:br>
              <a:rPr lang="sl-SI" sz="1400" dirty="0" smtClean="0"/>
            </a:br>
            <a:r>
              <a:rPr lang="sl-SI" sz="1400" dirty="0"/>
              <a:t>	</a:t>
            </a:r>
            <a:r>
              <a:rPr lang="sl-SI" sz="1400" dirty="0" smtClean="0"/>
              <a:t>Ocenite </a:t>
            </a:r>
            <a:r>
              <a:rPr lang="sl-SI" sz="1400" dirty="0"/>
              <a:t>z lestvico, pri čemer 1 pomeni zelo velik ugled, 5 pa zelo majhen.</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836712"/>
            <a:ext cx="5214714"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15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8402948" cy="541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1561" y="476672"/>
            <a:ext cx="7732432" cy="584775"/>
          </a:xfrm>
          <a:prstGeom prst="rect">
            <a:avLst/>
          </a:prstGeom>
        </p:spPr>
        <p:txBody>
          <a:bodyPr wrap="square">
            <a:spAutoFit/>
          </a:bodyPr>
          <a:lstStyle/>
          <a:p>
            <a:r>
              <a:rPr lang="pl-PL" sz="1400" dirty="0"/>
              <a:t>Z5 </a:t>
            </a:r>
            <a:r>
              <a:rPr lang="pl-PL" sz="1400" dirty="0" smtClean="0"/>
              <a:t>	Ali </a:t>
            </a:r>
            <a:r>
              <a:rPr lang="pl-PL" sz="1400" dirty="0" err="1"/>
              <a:t>bi</a:t>
            </a:r>
            <a:r>
              <a:rPr lang="pl-PL" sz="1400" dirty="0"/>
              <a:t> </a:t>
            </a:r>
            <a:r>
              <a:rPr lang="pl-PL" sz="1400" dirty="0" err="1"/>
              <a:t>zase</a:t>
            </a:r>
            <a:r>
              <a:rPr lang="pl-PL" sz="1400" dirty="0"/>
              <a:t> in za </a:t>
            </a:r>
            <a:r>
              <a:rPr lang="pl-PL" sz="1400" dirty="0" err="1"/>
              <a:t>svojo</a:t>
            </a:r>
            <a:r>
              <a:rPr lang="pl-PL" sz="1400" dirty="0"/>
              <a:t> </a:t>
            </a:r>
            <a:r>
              <a:rPr lang="pl-PL" sz="1400" dirty="0" err="1"/>
              <a:t>družino</a:t>
            </a:r>
            <a:r>
              <a:rPr lang="pl-PL" sz="1400" dirty="0"/>
              <a:t> </a:t>
            </a:r>
            <a:r>
              <a:rPr lang="pl-PL" sz="1400" dirty="0" err="1"/>
              <a:t>lahko</a:t>
            </a:r>
            <a:r>
              <a:rPr lang="pl-PL" sz="1400" dirty="0"/>
              <a:t> </a:t>
            </a:r>
            <a:r>
              <a:rPr lang="pl-PL" sz="1400" dirty="0" err="1"/>
              <a:t>rekli</a:t>
            </a:r>
            <a:r>
              <a:rPr lang="pl-PL" sz="1400" dirty="0"/>
              <a:t>:</a:t>
            </a:r>
            <a:r>
              <a:rPr lang="pl-PL" dirty="0"/>
              <a:t/>
            </a:r>
            <a:br>
              <a:rPr lang="pl-PL" dirty="0"/>
            </a:br>
            <a:endParaRPr lang="sl-SI" dirty="0"/>
          </a:p>
        </p:txBody>
      </p:sp>
    </p:spTree>
    <p:extLst>
      <p:ext uri="{BB962C8B-B14F-4D97-AF65-F5344CB8AC3E}">
        <p14:creationId xmlns:p14="http://schemas.microsoft.com/office/powerpoint/2010/main" val="29283068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sl-SI" sz="1600" b="1" dirty="0" smtClean="0"/>
              <a:t/>
            </a:r>
            <a:br>
              <a:rPr lang="sl-SI" sz="1600" b="1" dirty="0" smtClean="0"/>
            </a:br>
            <a:r>
              <a:rPr lang="sl-SI" sz="1600" b="1" dirty="0" smtClean="0"/>
              <a:t>S67</a:t>
            </a:r>
            <a:r>
              <a:rPr lang="sl-SI" sz="1600" b="1" dirty="0"/>
              <a:t>	V Sloveniji se je oblikovalo več različnih pogledov glede vloge partizanov in domobrancev v času </a:t>
            </a:r>
            <a:r>
              <a:rPr lang="sl-SI" sz="1600" b="1" dirty="0" smtClean="0"/>
              <a:t/>
            </a:r>
            <a:br>
              <a:rPr lang="sl-SI" sz="1600" b="1" dirty="0" smtClean="0"/>
            </a:br>
            <a:r>
              <a:rPr lang="sl-SI" sz="1600" b="1" dirty="0"/>
              <a:t>	</a:t>
            </a:r>
            <a:r>
              <a:rPr lang="sl-SI" sz="1600" b="1" dirty="0" smtClean="0"/>
              <a:t>2</a:t>
            </a:r>
            <a:r>
              <a:rPr lang="sl-SI" sz="1600" b="1" dirty="0"/>
              <a:t>. svetovne vojne (1941–1945). Navedli vam bomo nekaj teh pogledov, vi pa povejte, kateri od </a:t>
            </a:r>
            <a:r>
              <a:rPr lang="sl-SI" sz="1600" b="1" dirty="0" smtClean="0"/>
              <a:t/>
            </a:r>
            <a:br>
              <a:rPr lang="sl-SI" sz="1600" b="1" dirty="0" smtClean="0"/>
            </a:br>
            <a:r>
              <a:rPr lang="sl-SI" sz="1600" b="1" dirty="0" smtClean="0"/>
              <a:t>	njih </a:t>
            </a:r>
            <a:r>
              <a:rPr lang="sl-SI" sz="1600" b="1" dirty="0"/>
              <a:t>vam je najbližji. </a:t>
            </a:r>
            <a:r>
              <a:rPr lang="sl-SI" dirty="0"/>
              <a:t/>
            </a:r>
            <a:br>
              <a:rPr lang="sl-SI" dirty="0"/>
            </a:br>
            <a:endParaRPr lang="sl-SI"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40000" cy="4470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3102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640000" cy="543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8912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
            </a:r>
            <a:br>
              <a:rPr lang="sl-SI" sz="1600" b="1" dirty="0" smtClean="0"/>
            </a:br>
            <a:r>
              <a:rPr lang="sl-SI" sz="1600" b="1" dirty="0" smtClean="0"/>
              <a:t>S68</a:t>
            </a:r>
            <a:r>
              <a:rPr lang="sl-SI" sz="1600" b="1" dirty="0"/>
              <a:t>	Obstajajo različna mnenja o razmerah, v kakršnih smo živeli v Sloveniji v desetletjih po </a:t>
            </a:r>
            <a:r>
              <a:rPr lang="sl-SI" sz="1600" b="1" dirty="0" smtClean="0"/>
              <a:t/>
            </a:r>
            <a:br>
              <a:rPr lang="sl-SI" sz="1600" b="1" dirty="0" smtClean="0"/>
            </a:br>
            <a:r>
              <a:rPr lang="sl-SI" sz="1600" b="1" dirty="0"/>
              <a:t>	</a:t>
            </a:r>
            <a:r>
              <a:rPr lang="sl-SI" sz="1600" b="1" dirty="0" smtClean="0"/>
              <a:t>2</a:t>
            </a:r>
            <a:r>
              <a:rPr lang="sl-SI" sz="1600" b="1" dirty="0"/>
              <a:t>. svetovni vojni – vse do osamosvojitve Slovenije 1991. Navajamo jih nekaj, vi pa povejte, </a:t>
            </a:r>
            <a:r>
              <a:rPr lang="sl-SI" sz="1600" b="1" dirty="0" smtClean="0"/>
              <a:t/>
            </a:r>
            <a:br>
              <a:rPr lang="sl-SI" sz="1600" b="1" dirty="0" smtClean="0"/>
            </a:br>
            <a:r>
              <a:rPr lang="sl-SI" sz="1600" b="1" dirty="0"/>
              <a:t>	</a:t>
            </a:r>
            <a:r>
              <a:rPr lang="sl-SI" sz="1600" b="1" dirty="0" smtClean="0"/>
              <a:t>katero </a:t>
            </a:r>
            <a:r>
              <a:rPr lang="sl-SI" sz="1600" b="1" dirty="0"/>
              <a:t>je vam osebno najbližje?</a:t>
            </a:r>
            <a:r>
              <a:rPr lang="sl-SI" dirty="0"/>
              <a:t/>
            </a:r>
            <a:br>
              <a:rPr lang="sl-SI" dirty="0"/>
            </a:br>
            <a:endParaRPr lang="sl-SI"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640000" cy="4291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47696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640000" cy="536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399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a:r>
              <a:rPr lang="sl-SI" sz="1600" b="1" dirty="0" smtClean="0"/>
              <a:t/>
            </a:r>
            <a:br>
              <a:rPr lang="sl-SI" sz="1600" b="1" dirty="0" smtClean="0"/>
            </a:br>
            <a:r>
              <a:rPr lang="sl-SI" sz="1600" b="1" dirty="0" smtClean="0"/>
              <a:t/>
            </a:r>
            <a:br>
              <a:rPr lang="sl-SI" sz="1600" b="1" dirty="0" smtClean="0"/>
            </a:br>
            <a:r>
              <a:rPr lang="sl-SI" sz="1600" b="1" dirty="0" smtClean="0"/>
              <a:t>S69</a:t>
            </a:r>
            <a:r>
              <a:rPr lang="sl-SI" sz="1600" b="1" dirty="0"/>
              <a:t>	Tudi pogledi na razvoj in življenjske razmere v Sloveniji v zadnjih dveh desetletjih – </a:t>
            </a:r>
            <a:r>
              <a:rPr lang="sl-SI" sz="1600" b="1" dirty="0" smtClean="0"/>
              <a:t/>
            </a:r>
            <a:br>
              <a:rPr lang="sl-SI" sz="1600" b="1" dirty="0" smtClean="0"/>
            </a:br>
            <a:r>
              <a:rPr lang="sl-SI" sz="1600" b="1" dirty="0"/>
              <a:t>	</a:t>
            </a:r>
            <a:r>
              <a:rPr lang="sl-SI" sz="1600" b="1" dirty="0" smtClean="0"/>
              <a:t>po </a:t>
            </a:r>
            <a:r>
              <a:rPr lang="sl-SI" sz="1600" b="1" dirty="0"/>
              <a:t>osamosvojitvi, so različni. Navedli vam bomo nekaj pogledov, vi pa povejte, kateri od teh je </a:t>
            </a:r>
            <a:r>
              <a:rPr lang="sl-SI" sz="1600" b="1" dirty="0" smtClean="0"/>
              <a:t/>
            </a:r>
            <a:br>
              <a:rPr lang="sl-SI" sz="1600" b="1" dirty="0" smtClean="0"/>
            </a:br>
            <a:r>
              <a:rPr lang="sl-SI" sz="1600" b="1" dirty="0"/>
              <a:t>	</a:t>
            </a:r>
            <a:r>
              <a:rPr lang="sl-SI" sz="1600" b="1" dirty="0" smtClean="0"/>
              <a:t>vam </a:t>
            </a:r>
            <a:r>
              <a:rPr lang="sl-SI" sz="1600" b="1" dirty="0"/>
              <a:t>najbližji. </a:t>
            </a:r>
            <a:r>
              <a:rPr lang="sl-SI" dirty="0"/>
              <a:t/>
            </a:r>
            <a:br>
              <a:rPr lang="sl-SI" dirty="0"/>
            </a:br>
            <a:endParaRPr lang="sl-SI"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69912"/>
            <a:ext cx="8640000" cy="5291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0431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000" cy="495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8451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S71</a:t>
            </a:r>
            <a:r>
              <a:rPr lang="sl-SI" sz="1600" b="1" dirty="0"/>
              <a:t>	Spodaj so zapisani trije značilni pogledi na družbo, v kateri živimo. Kateri izmed njih </a:t>
            </a:r>
            <a:r>
              <a:rPr lang="sl-SI" sz="1600" b="1" dirty="0" smtClean="0"/>
              <a:t>je </a:t>
            </a:r>
            <a:r>
              <a:rPr lang="sl-SI" sz="1600" b="1" dirty="0"/>
              <a:t>najbliže </a:t>
            </a:r>
            <a:r>
              <a:rPr lang="sl-SI" sz="1600" b="1" dirty="0" smtClean="0"/>
              <a:t/>
            </a:r>
            <a:br>
              <a:rPr lang="sl-SI" sz="1600" b="1" dirty="0" smtClean="0"/>
            </a:br>
            <a:r>
              <a:rPr lang="sl-SI" sz="1600" b="1" dirty="0"/>
              <a:t>	</a:t>
            </a:r>
            <a:r>
              <a:rPr lang="sl-SI" sz="1600" b="1" dirty="0" smtClean="0"/>
              <a:t>vašemu </a:t>
            </a:r>
            <a:r>
              <a:rPr lang="sl-SI" sz="1600" b="1" dirty="0"/>
              <a:t>mnenju? </a:t>
            </a:r>
            <a:r>
              <a:rPr lang="sl-SI" dirty="0"/>
              <a:t/>
            </a:r>
            <a:br>
              <a:rPr lang="sl-SI" dirty="0"/>
            </a:br>
            <a:endParaRPr lang="sl-SI"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640000" cy="541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16913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40000" cy="559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6625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
            </a:r>
            <a:br>
              <a:rPr lang="sl-SI" sz="1600" b="1" dirty="0" smtClean="0"/>
            </a:br>
            <a:r>
              <a:rPr lang="sl-SI" sz="1600" b="1" dirty="0" smtClean="0"/>
              <a:t>S72 </a:t>
            </a:r>
            <a:r>
              <a:rPr lang="sl-SI" sz="1600" b="1" dirty="0"/>
              <a:t>	Včasih demokracija ne deluje. Kadar se to zgodi, nekateri menijo, da potrebujemo </a:t>
            </a:r>
            <a:r>
              <a:rPr lang="sl-SI" sz="1600" b="1" dirty="0" smtClean="0"/>
              <a:t>močnega 	voditelja</a:t>
            </a:r>
            <a:r>
              <a:rPr lang="sl-SI" sz="1600" b="1" dirty="0"/>
              <a:t>, ki bi uredil stvari; drugi pa menijo, da je tudi takrat, ko stvari ne 	delujejo, demokracija </a:t>
            </a:r>
            <a:r>
              <a:rPr lang="sl-SI" sz="1600" b="1" dirty="0" smtClean="0"/>
              <a:t/>
            </a:r>
            <a:br>
              <a:rPr lang="sl-SI" sz="1600" b="1" dirty="0" smtClean="0"/>
            </a:br>
            <a:r>
              <a:rPr lang="sl-SI" sz="1600" b="1" dirty="0"/>
              <a:t>	</a:t>
            </a:r>
            <a:r>
              <a:rPr lang="sl-SI" sz="1600" b="1" dirty="0" smtClean="0"/>
              <a:t>najboljša</a:t>
            </a:r>
            <a:r>
              <a:rPr lang="sl-SI" sz="1600" b="1" dirty="0"/>
              <a:t>. Kaj vi mislite o tem, ali takrat...</a:t>
            </a:r>
            <a:r>
              <a:rPr lang="sl-SI" dirty="0"/>
              <a:t/>
            </a:r>
            <a:br>
              <a:rPr lang="sl-SI" dirty="0"/>
            </a:br>
            <a:endParaRPr lang="sl-SI"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40000" cy="536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7478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640000" cy="570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77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20688"/>
            <a:ext cx="6577013" cy="129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2856"/>
            <a:ext cx="8820000" cy="349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8860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pPr algn="l"/>
            <a:r>
              <a:rPr lang="sl-SI" sz="1600" b="1" dirty="0" smtClean="0"/>
              <a:t/>
            </a:r>
            <a:br>
              <a:rPr lang="sl-SI" sz="1600" b="1" dirty="0" smtClean="0"/>
            </a:br>
            <a:r>
              <a:rPr lang="sl-SI" sz="1600" b="1" dirty="0" smtClean="0"/>
              <a:t/>
            </a:r>
            <a:br>
              <a:rPr lang="sl-SI" sz="1600" b="1" dirty="0" smtClean="0"/>
            </a:br>
            <a:r>
              <a:rPr lang="sl-SI" sz="1600" b="1" dirty="0" smtClean="0"/>
              <a:t/>
            </a:r>
            <a:br>
              <a:rPr lang="sl-SI" sz="1600" b="1" dirty="0" smtClean="0"/>
            </a:br>
            <a:r>
              <a:rPr lang="sl-SI" sz="1600" b="1" dirty="0" smtClean="0"/>
              <a:t/>
            </a:r>
            <a:br>
              <a:rPr lang="sl-SI" sz="1600" b="1" dirty="0" smtClean="0"/>
            </a:br>
            <a:r>
              <a:rPr lang="sl-SI" sz="1600" b="1" dirty="0" smtClean="0"/>
              <a:t>S73</a:t>
            </a:r>
            <a:r>
              <a:rPr lang="x-none" sz="1600" b="1" smtClean="0"/>
              <a:t>	Slovenija </a:t>
            </a:r>
            <a:r>
              <a:rPr lang="sl-SI" sz="1600" b="1" dirty="0" smtClean="0"/>
              <a:t>je v</a:t>
            </a:r>
            <a:r>
              <a:rPr lang="x-none" sz="1600" b="1" smtClean="0"/>
              <a:t> ustavi opredeljena kot pravna in kot socialna država.</a:t>
            </a:r>
            <a:r>
              <a:rPr lang="sl-SI" sz="1600" b="1" dirty="0" smtClean="0"/>
              <a:t/>
            </a:r>
            <a:br>
              <a:rPr lang="sl-SI" sz="1600" b="1" dirty="0" smtClean="0"/>
            </a:br>
            <a:r>
              <a:rPr lang="sl-SI" sz="1600" b="1" dirty="0" smtClean="0"/>
              <a:t>	</a:t>
            </a:r>
            <a:r>
              <a:rPr lang="x-none" sz="1600" b="1" smtClean="0"/>
              <a:t>a) Kaj menite, v kolikšni meri je Slovenija pravna država? </a:t>
            </a:r>
            <a:r>
              <a:rPr lang="sl-SI" sz="1600" b="1" dirty="0"/>
              <a:t> </a:t>
            </a:r>
            <a:r>
              <a:rPr lang="sl-SI" sz="1600" dirty="0"/>
              <a:t/>
            </a:r>
            <a:br>
              <a:rPr lang="sl-SI" sz="1600" dirty="0"/>
            </a:br>
            <a:r>
              <a:rPr lang="sl-SI" sz="1600" dirty="0" smtClean="0"/>
              <a:t>	</a:t>
            </a:r>
            <a:r>
              <a:rPr lang="x-none" sz="1600" b="1" smtClean="0"/>
              <a:t>b</a:t>
            </a:r>
            <a:r>
              <a:rPr lang="x-none" sz="1600" b="1"/>
              <a:t>) In v kolikšni meri je Slovenija socialna država? </a:t>
            </a:r>
            <a:r>
              <a:rPr lang="sl-SI" sz="1200" dirty="0"/>
              <a:t/>
            </a:r>
            <a:br>
              <a:rPr lang="sl-SI" sz="1200" dirty="0"/>
            </a:br>
            <a:r>
              <a:rPr lang="sl-SI" sz="1400" b="1" dirty="0" smtClean="0"/>
              <a:t/>
            </a:r>
            <a:br>
              <a:rPr lang="sl-SI" sz="1400" b="1" dirty="0" smtClean="0"/>
            </a:br>
            <a:r>
              <a:rPr lang="x-none" sz="1600" b="1" smtClean="0"/>
              <a:t> </a:t>
            </a:r>
            <a:r>
              <a:rPr lang="sl-SI" dirty="0" smtClean="0"/>
              <a:t/>
            </a:r>
            <a:br>
              <a:rPr lang="sl-SI" dirty="0" smtClean="0"/>
            </a:br>
            <a:endParaRPr lang="sl-SI" dirty="0"/>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7271848" cy="513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3966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000" cy="484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5291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640000" cy="480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2342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S74</a:t>
            </a:r>
            <a:r>
              <a:rPr lang="sl-SI" sz="1600" b="1" dirty="0"/>
              <a:t>	V zadnjem času je vse več pobud za uveljavitev </a:t>
            </a:r>
            <a:r>
              <a:rPr lang="sl-SI" sz="1600" b="1" dirty="0" smtClean="0"/>
              <a:t>t.i. </a:t>
            </a:r>
            <a:r>
              <a:rPr lang="sl-SI" sz="1600" b="1" u="sng" dirty="0"/>
              <a:t>univerzalnega temeljnega </a:t>
            </a:r>
            <a:r>
              <a:rPr lang="sl-SI" sz="1600" b="1" u="sng" dirty="0" smtClean="0"/>
              <a:t>dohodka</a:t>
            </a:r>
            <a:r>
              <a:rPr lang="sl-SI" sz="1600" b="1" dirty="0"/>
              <a:t>.</a:t>
            </a:r>
            <a:r>
              <a:rPr lang="sl-SI" sz="1600" b="1" dirty="0" smtClean="0"/>
              <a:t> </a:t>
            </a:r>
            <a:r>
              <a:rPr lang="sl-SI" sz="1600" b="1" dirty="0"/>
              <a:t>	Država </a:t>
            </a:r>
            <a:r>
              <a:rPr lang="sl-SI" sz="1600" b="1" dirty="0" smtClean="0"/>
              <a:t/>
            </a:r>
            <a:br>
              <a:rPr lang="sl-SI" sz="1600" b="1" dirty="0" smtClean="0"/>
            </a:br>
            <a:r>
              <a:rPr lang="sl-SI" sz="1600" b="1" dirty="0"/>
              <a:t>	</a:t>
            </a:r>
            <a:r>
              <a:rPr lang="sl-SI" sz="1600" b="1" dirty="0" smtClean="0"/>
              <a:t>naj </a:t>
            </a:r>
            <a:r>
              <a:rPr lang="sl-SI" sz="1600" b="1" dirty="0"/>
              <a:t>bi tako vsem zagotavlja temeljni nivo dohodka, ne glede na premoženje ali </a:t>
            </a:r>
            <a:r>
              <a:rPr lang="sl-SI" sz="1600" b="1" dirty="0" smtClean="0"/>
              <a:t>zaposlenost</a:t>
            </a:r>
            <a:r>
              <a:rPr lang="sl-SI" sz="1600" b="1" dirty="0"/>
              <a:t>, in </a:t>
            </a:r>
            <a:r>
              <a:rPr lang="sl-SI" sz="1600" b="1" dirty="0" smtClean="0"/>
              <a:t/>
            </a:r>
            <a:br>
              <a:rPr lang="sl-SI" sz="1600" b="1" dirty="0" smtClean="0"/>
            </a:br>
            <a:r>
              <a:rPr lang="sl-SI" sz="1600" b="1" dirty="0"/>
              <a:t>	</a:t>
            </a:r>
            <a:r>
              <a:rPr lang="sl-SI" sz="1600" b="1" dirty="0" smtClean="0"/>
              <a:t>tako </a:t>
            </a:r>
            <a:r>
              <a:rPr lang="sl-SI" sz="1600" b="1" dirty="0"/>
              <a:t>preprečila širjenje revščine ter zagotovila avtonomijo </a:t>
            </a:r>
            <a:r>
              <a:rPr lang="sl-SI" sz="1600" b="1" dirty="0" smtClean="0"/>
              <a:t>posameznika</a:t>
            </a:r>
            <a:r>
              <a:rPr lang="sl-SI" sz="1600" b="1" dirty="0"/>
              <a:t>.</a:t>
            </a:r>
            <a:r>
              <a:rPr lang="sl-SI" sz="1600" b="1" dirty="0" smtClean="0"/>
              <a:t> </a:t>
            </a:r>
            <a:br>
              <a:rPr lang="sl-SI" sz="1600" b="1" dirty="0" smtClean="0"/>
            </a:br>
            <a:r>
              <a:rPr lang="sl-SI" sz="1600" b="1" dirty="0"/>
              <a:t>	</a:t>
            </a:r>
            <a:r>
              <a:rPr lang="sl-SI" sz="1600" b="1" dirty="0" smtClean="0"/>
              <a:t>Ali </a:t>
            </a:r>
            <a:r>
              <a:rPr lang="sl-SI" sz="1600" b="1" dirty="0"/>
              <a:t>uvedbo </a:t>
            </a:r>
            <a:r>
              <a:rPr lang="sl-SI" sz="1600" b="1" dirty="0" smtClean="0"/>
              <a:t>Univerzalnega </a:t>
            </a:r>
            <a:r>
              <a:rPr lang="sl-SI" sz="1600" b="1" dirty="0"/>
              <a:t>temeljnega dohodka podpirate ali ne?</a:t>
            </a:r>
            <a:r>
              <a:rPr lang="sl-SI" dirty="0"/>
              <a:t/>
            </a:r>
            <a:br>
              <a:rPr lang="sl-SI" dirty="0"/>
            </a:br>
            <a:endParaRPr lang="sl-SI" dirty="0"/>
          </a:p>
        </p:txBody>
      </p:sp>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640000" cy="477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416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sl-SI" sz="1400" dirty="0"/>
              <a:t>S75	Prevladuje ocena, da je Slovenija v gospodarski in finančni krizi. Ali to krizo občutite tudi 		vi osebno, kdo v vaši družini ali ne? </a:t>
            </a: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40000" cy="514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195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640000" cy="583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571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sl-SI" sz="1600" dirty="0" smtClean="0"/>
              <a:t/>
            </a:r>
            <a:br>
              <a:rPr lang="sl-SI" sz="1600" dirty="0" smtClean="0"/>
            </a:br>
            <a:r>
              <a:rPr lang="sl-SI" sz="1600" dirty="0"/>
              <a:t/>
            </a:r>
            <a:br>
              <a:rPr lang="sl-SI" sz="1600" dirty="0"/>
            </a:br>
            <a:r>
              <a:rPr lang="sl-SI" sz="1600" dirty="0" smtClean="0"/>
              <a:t>S76</a:t>
            </a:r>
            <a:r>
              <a:rPr lang="sl-SI" sz="1600" dirty="0"/>
              <a:t>	Ali ste zaradi krize spremenili vaše potrošniške navade, ali sedaj trošite manj kot prej </a:t>
            </a:r>
            <a:r>
              <a:rPr lang="sl-SI" sz="1600" dirty="0" smtClean="0"/>
              <a:t>ali </a:t>
            </a:r>
            <a:r>
              <a:rPr lang="sl-SI" sz="1600" dirty="0"/>
              <a:t>ne? </a:t>
            </a:r>
            <a:r>
              <a:rPr lang="sl-SI" dirty="0"/>
              <a:t/>
            </a:r>
            <a:br>
              <a:rPr lang="sl-SI" dirty="0"/>
            </a:br>
            <a:endParaRPr lang="sl-SI" dirty="0"/>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640000" cy="514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1189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640000" cy="589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8226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S77</a:t>
            </a:r>
            <a:r>
              <a:rPr lang="sl-SI" sz="1600" b="1" dirty="0"/>
              <a:t>	Ali je zaradi te krize vas oz. koga v vaši družini prizadelo kaj od naslednjega? </a:t>
            </a:r>
            <a:r>
              <a:rPr lang="sl-SI" dirty="0"/>
              <a:t/>
            </a:r>
            <a:br>
              <a:rPr lang="sl-SI" dirty="0"/>
            </a:br>
            <a:endParaRPr lang="sl-SI" dirty="0"/>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86819"/>
            <a:ext cx="7344816" cy="551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8466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S78</a:t>
            </a:r>
            <a:r>
              <a:rPr lang="sl-SI" sz="1600" b="1" dirty="0"/>
              <a:t>	Ali bi se bili vi - zato, da bi se Slovenija izvila iz krize - pripravljeni čemu odpovedati, </a:t>
            </a:r>
            <a:r>
              <a:rPr lang="sl-SI" sz="1600" b="1" dirty="0" smtClean="0"/>
              <a:t>oziroma </a:t>
            </a:r>
            <a:r>
              <a:rPr lang="sl-SI" sz="1600" b="1" dirty="0"/>
              <a:t>več </a:t>
            </a:r>
            <a:r>
              <a:rPr lang="sl-SI" sz="1600" b="1" dirty="0" smtClean="0"/>
              <a:t/>
            </a:r>
            <a:br>
              <a:rPr lang="sl-SI" sz="1600" b="1" dirty="0" smtClean="0"/>
            </a:br>
            <a:r>
              <a:rPr lang="sl-SI" sz="1600" b="1" dirty="0"/>
              <a:t>	</a:t>
            </a:r>
            <a:r>
              <a:rPr lang="sl-SI" sz="1600" b="1" dirty="0" smtClean="0"/>
              <a:t>prispevati </a:t>
            </a:r>
            <a:r>
              <a:rPr lang="sl-SI" sz="1600" b="1" dirty="0"/>
              <a:t>iz lastnega žepa ali ne? </a:t>
            </a:r>
            <a:r>
              <a:rPr lang="sl-SI" dirty="0"/>
              <a:t/>
            </a:r>
            <a:br>
              <a:rPr lang="sl-SI" dirty="0"/>
            </a:br>
            <a:endParaRPr lang="sl-SI"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000" cy="4620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1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Z6	Kako </a:t>
            </a:r>
            <a:r>
              <a:rPr lang="sl-SI" sz="1600" b="1" dirty="0"/>
              <a:t>zadovoljni ste na splošno s sedanjim gospodarskim stanjem v Sloveniji? </a:t>
            </a:r>
            <a:r>
              <a:rPr lang="sl-SI" sz="1600" b="1" dirty="0" smtClean="0"/>
              <a:t/>
            </a:r>
            <a:br>
              <a:rPr lang="sl-SI" sz="1600" b="1" dirty="0" smtClean="0"/>
            </a:br>
            <a:r>
              <a:rPr lang="sl-SI" sz="1600" b="1" dirty="0"/>
              <a:t>	</a:t>
            </a:r>
            <a:r>
              <a:rPr lang="sl-SI" sz="1600" b="1" dirty="0" smtClean="0"/>
              <a:t>Ocenite z lestvico od </a:t>
            </a:r>
            <a:r>
              <a:rPr lang="sl-SI" sz="1600" b="1" dirty="0"/>
              <a:t>0 do 10, pri čemer ocena 0 pomeni, da ste izjemno nezadovoljni, 10 pa, da </a:t>
            </a:r>
            <a:r>
              <a:rPr lang="sl-SI" sz="1600" b="1" dirty="0" smtClean="0"/>
              <a:t/>
            </a:r>
            <a:br>
              <a:rPr lang="sl-SI" sz="1600" b="1" dirty="0" smtClean="0"/>
            </a:br>
            <a:r>
              <a:rPr lang="sl-SI" sz="1600" b="1" dirty="0"/>
              <a:t>	</a:t>
            </a:r>
            <a:r>
              <a:rPr lang="sl-SI" sz="1600" b="1" dirty="0" smtClean="0"/>
              <a:t>ste izjemno </a:t>
            </a:r>
            <a:r>
              <a:rPr lang="sl-SI" sz="1600" b="1" dirty="0"/>
              <a:t>zadovoljni, </a:t>
            </a:r>
            <a:r>
              <a:rPr lang="sl-SI" dirty="0"/>
              <a:t/>
            </a:r>
            <a:br>
              <a:rPr lang="sl-SI" dirty="0"/>
            </a:br>
            <a:endParaRPr lang="sl-SI"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8820000" cy="348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625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40000" cy="513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52030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l-SI" dirty="0" smtClean="0"/>
              <a:t>GRAFOTEKA</a:t>
            </a:r>
            <a:br>
              <a:rPr lang="sl-SI" dirty="0" smtClean="0"/>
            </a:br>
            <a:r>
              <a:rPr lang="sl-SI" sz="3600" b="1" dirty="0" smtClean="0"/>
              <a:t>DEMOGRAFIJA</a:t>
            </a:r>
            <a:r>
              <a:rPr lang="sl-SI" sz="4000" b="1" dirty="0" smtClean="0"/>
              <a:t/>
            </a:r>
            <a:br>
              <a:rPr lang="sl-SI" sz="4000" b="1" dirty="0" smtClean="0"/>
            </a:br>
            <a:endParaRPr lang="sl-SI" dirty="0"/>
          </a:p>
        </p:txBody>
      </p:sp>
      <p:sp>
        <p:nvSpPr>
          <p:cNvPr id="3" name="Subtitle 2"/>
          <p:cNvSpPr>
            <a:spLocks noGrp="1"/>
          </p:cNvSpPr>
          <p:nvPr>
            <p:ph type="subTitle" idx="1"/>
          </p:nvPr>
        </p:nvSpPr>
        <p:spPr/>
        <p:txBody>
          <a:bodyPr/>
          <a:lstStyle/>
          <a:p>
            <a:r>
              <a:rPr lang="sl-SI" dirty="0" smtClean="0"/>
              <a:t>„blok D“</a:t>
            </a:r>
            <a:endParaRPr lang="sl-SI" dirty="0"/>
          </a:p>
        </p:txBody>
      </p:sp>
    </p:spTree>
    <p:extLst>
      <p:ext uri="{BB962C8B-B14F-4D97-AF65-F5344CB8AC3E}">
        <p14:creationId xmlns:p14="http://schemas.microsoft.com/office/powerpoint/2010/main" val="42256997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40000" cy="341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8656" y="764704"/>
            <a:ext cx="3437544" cy="307777"/>
          </a:xfrm>
          <a:prstGeom prst="rect">
            <a:avLst/>
          </a:prstGeom>
          <a:noFill/>
        </p:spPr>
        <p:txBody>
          <a:bodyPr wrap="none" rtlCol="0">
            <a:spAutoFit/>
          </a:bodyPr>
          <a:lstStyle/>
          <a:p>
            <a:r>
              <a:rPr lang="sl-SI" sz="1400" dirty="0" smtClean="0"/>
              <a:t>D22 ALI STE ALI NISTE ČLAN/-ICA SINDIKATA?</a:t>
            </a:r>
            <a:endParaRPr lang="sl-SI" sz="1400" dirty="0"/>
          </a:p>
        </p:txBody>
      </p:sp>
    </p:spTree>
    <p:extLst>
      <p:ext uri="{BB962C8B-B14F-4D97-AF65-F5344CB8AC3E}">
        <p14:creationId xmlns:p14="http://schemas.microsoft.com/office/powerpoint/2010/main" val="323159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5585953" cy="307777"/>
          </a:xfrm>
          <a:prstGeom prst="rect">
            <a:avLst/>
          </a:prstGeom>
          <a:noFill/>
        </p:spPr>
        <p:txBody>
          <a:bodyPr wrap="none" rtlCol="0">
            <a:spAutoFit/>
          </a:bodyPr>
          <a:lstStyle/>
          <a:p>
            <a:r>
              <a:rPr lang="sl-SI" sz="1400" dirty="0" smtClean="0"/>
              <a:t>D23 Ali se imate za pripadnika kakšne religije, veroizpovedi. Če da, katere?</a:t>
            </a:r>
            <a:endParaRPr lang="sl-SI"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31924"/>
            <a:ext cx="7200000" cy="496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06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pPr algn="l"/>
            <a:r>
              <a:rPr lang="sl-SI" sz="1600" b="1" dirty="0" smtClean="0"/>
              <a:t/>
            </a:r>
            <a:br>
              <a:rPr lang="sl-SI" sz="1600" b="1" dirty="0" smtClean="0"/>
            </a:br>
            <a:r>
              <a:rPr lang="sl-SI" sz="1600" b="1" dirty="0"/>
              <a:t/>
            </a:r>
            <a:br>
              <a:rPr lang="sl-SI" sz="1600" b="1" dirty="0"/>
            </a:br>
            <a:r>
              <a:rPr lang="x-none" sz="1600" b="1" smtClean="0"/>
              <a:t>D24a</a:t>
            </a:r>
            <a:r>
              <a:rPr lang="x-none" sz="1600" b="1"/>
              <a:t>	Ne glede na to ali obiskujete verske obrede ali ne, ali bi zase rekli, da ste... </a:t>
            </a:r>
            <a:r>
              <a:rPr lang="sl-SI" dirty="0"/>
              <a:t/>
            </a:r>
            <a:br>
              <a:rPr lang="sl-SI" dirty="0"/>
            </a:br>
            <a:endParaRPr lang="sl-SI" dirty="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40000" cy="618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4792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l"/>
            <a:r>
              <a:rPr lang="sl-SI" sz="1400" dirty="0"/>
              <a:t>D25	V naši družbi so skupine ljudi, ki so blizu vrha ter skupine, ki so bolj na dnu. Spodaj je lestvica, ki </a:t>
            </a:r>
            <a:r>
              <a:rPr lang="sl-SI" sz="1400" dirty="0" smtClean="0"/>
              <a:t/>
            </a:r>
            <a:br>
              <a:rPr lang="sl-SI" sz="1400" dirty="0" smtClean="0"/>
            </a:br>
            <a:r>
              <a:rPr lang="sl-SI" sz="1400" dirty="0"/>
              <a:t>	</a:t>
            </a:r>
            <a:r>
              <a:rPr lang="sl-SI" sz="1400" dirty="0" smtClean="0"/>
              <a:t>sega </a:t>
            </a:r>
            <a:r>
              <a:rPr lang="sl-SI" sz="1400" dirty="0"/>
              <a:t>od vrha do dna. Kam bi vi uvrstili samega sebe na tej lestvici?</a:t>
            </a: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39262"/>
            <a:ext cx="8640000" cy="341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6174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pPr algn="l"/>
            <a:r>
              <a:rPr lang="sl-SI" sz="1400" dirty="0"/>
              <a:t>D27	Za katero stranko oz, kandidata katere stranke ste volili?</a:t>
            </a: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40000" cy="556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2413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640000" cy="581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3535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D27c</a:t>
            </a:r>
            <a:r>
              <a:rPr lang="sl-SI" sz="1600" b="1" dirty="0"/>
              <a:t>	Velika verjetnost je, da bo (je?) iz vstajniškega gibanja nastala ena ali več novih </a:t>
            </a:r>
            <a:r>
              <a:rPr lang="sl-SI" sz="1600" b="1" dirty="0" smtClean="0"/>
              <a:t>strank.</a:t>
            </a:r>
            <a:br>
              <a:rPr lang="sl-SI" sz="1600" b="1" dirty="0" smtClean="0"/>
            </a:br>
            <a:r>
              <a:rPr lang="sl-SI" sz="1600" b="1" dirty="0"/>
              <a:t>	</a:t>
            </a:r>
            <a:r>
              <a:rPr lang="sl-SI" sz="1600" b="1" dirty="0" smtClean="0"/>
              <a:t> </a:t>
            </a:r>
            <a:r>
              <a:rPr lang="sl-SI" sz="1600" b="1" dirty="0"/>
              <a:t>Ali bi tako novo stranko na volitvah podprli, ali ne</a:t>
            </a:r>
            <a:r>
              <a:rPr lang="sl-SI" sz="1600" b="1" dirty="0" smtClean="0"/>
              <a:t>?</a:t>
            </a:r>
            <a:r>
              <a:rPr lang="sl-SI" dirty="0" smtClean="0"/>
              <a:t/>
            </a:r>
            <a:br>
              <a:rPr lang="sl-SI" dirty="0" smtClean="0"/>
            </a:br>
            <a:endParaRPr lang="sl-SI" dirty="0"/>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937999"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0978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640000" cy="5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476672"/>
            <a:ext cx="8023607" cy="584775"/>
          </a:xfrm>
          <a:prstGeom prst="rect">
            <a:avLst/>
          </a:prstGeom>
          <a:noFill/>
        </p:spPr>
        <p:txBody>
          <a:bodyPr wrap="none" rtlCol="0">
            <a:spAutoFit/>
          </a:bodyPr>
          <a:lstStyle/>
          <a:p>
            <a:r>
              <a:rPr lang="sl-SI" sz="1400" b="1" dirty="0"/>
              <a:t>D38	Kako varno se počutite (bi se počutili), kadar zvečer hodite (ali bi hodili) sami po vaši soseski?</a:t>
            </a:r>
            <a:endParaRPr lang="sl-SI" sz="1400" dirty="0"/>
          </a:p>
          <a:p>
            <a:endParaRPr lang="sl-SI" dirty="0"/>
          </a:p>
        </p:txBody>
      </p:sp>
    </p:spTree>
    <p:extLst>
      <p:ext uri="{BB962C8B-B14F-4D97-AF65-F5344CB8AC3E}">
        <p14:creationId xmlns:p14="http://schemas.microsoft.com/office/powerpoint/2010/main" val="148271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sz="1400" dirty="0" smtClean="0"/>
              <a:t>Z7	Kakšno je po vašem mnenju splošno stanje šolstva danes v Sloveniji?</a:t>
            </a:r>
            <a:endParaRPr lang="sl-SI" sz="1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820000" cy="3484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32956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620688"/>
            <a:ext cx="6480175"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5" y="160324"/>
            <a:ext cx="8690969" cy="584775"/>
          </a:xfrm>
          <a:prstGeom prst="rect">
            <a:avLst/>
          </a:prstGeom>
          <a:noFill/>
        </p:spPr>
        <p:txBody>
          <a:bodyPr wrap="none" rtlCol="0">
            <a:spAutoFit/>
          </a:bodyPr>
          <a:lstStyle/>
          <a:p>
            <a:r>
              <a:rPr lang="sl-SI" sz="1400" b="1" dirty="0"/>
              <a:t>D39	Ste bili vi ali kdo od članov vašega gospodinjstva v zadnjih petih letih žrtev vloma ali fizičnega napada?</a:t>
            </a:r>
            <a:endParaRPr lang="sl-SI" sz="1400" dirty="0"/>
          </a:p>
          <a:p>
            <a:endParaRPr lang="sl-SI" dirty="0"/>
          </a:p>
        </p:txBody>
      </p:sp>
    </p:spTree>
    <p:extLst>
      <p:ext uri="{BB962C8B-B14F-4D97-AF65-F5344CB8AC3E}">
        <p14:creationId xmlns:p14="http://schemas.microsoft.com/office/powerpoint/2010/main" val="8079119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920000" cy="567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252517"/>
            <a:ext cx="6232732" cy="800219"/>
          </a:xfrm>
          <a:prstGeom prst="rect">
            <a:avLst/>
          </a:prstGeom>
          <a:noFill/>
        </p:spPr>
        <p:txBody>
          <a:bodyPr wrap="none" rtlCol="0">
            <a:spAutoFit/>
          </a:bodyPr>
          <a:lstStyle/>
          <a:p>
            <a:r>
              <a:rPr lang="sl-SI" sz="1400" b="1" dirty="0"/>
              <a:t>D40	Večina ljudi sebe vidi tudi kot pripadnike nekega družbenega </a:t>
            </a:r>
            <a:r>
              <a:rPr lang="sl-SI" sz="1400" b="1" dirty="0" smtClean="0"/>
              <a:t>razreda</a:t>
            </a:r>
          </a:p>
          <a:p>
            <a:r>
              <a:rPr lang="sl-SI" sz="1400" b="1" dirty="0"/>
              <a:t>	</a:t>
            </a:r>
            <a:r>
              <a:rPr lang="sl-SI" sz="1400" b="1" dirty="0" smtClean="0"/>
              <a:t> </a:t>
            </a:r>
            <a:r>
              <a:rPr lang="sl-SI" sz="1400" b="1" dirty="0"/>
              <a:t>Kateri </a:t>
            </a:r>
            <a:r>
              <a:rPr lang="sl-SI" sz="1400" b="1" dirty="0" smtClean="0"/>
              <a:t>družbeni skupini </a:t>
            </a:r>
            <a:r>
              <a:rPr lang="sl-SI" sz="1400" b="1" dirty="0"/>
              <a:t>- sloju ali razredu - se vam zdi, da pripadate?  </a:t>
            </a:r>
            <a:endParaRPr lang="sl-SI" sz="1400" dirty="0"/>
          </a:p>
          <a:p>
            <a:endParaRPr lang="sl-SI" dirty="0"/>
          </a:p>
        </p:txBody>
      </p:sp>
    </p:spTree>
    <p:extLst>
      <p:ext uri="{BB962C8B-B14F-4D97-AF65-F5344CB8AC3E}">
        <p14:creationId xmlns:p14="http://schemas.microsoft.com/office/powerpoint/2010/main" val="897493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50850"/>
            <a:ext cx="6480175"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50850"/>
            <a:ext cx="683200" cy="369332"/>
          </a:xfrm>
          <a:prstGeom prst="rect">
            <a:avLst/>
          </a:prstGeom>
          <a:noFill/>
        </p:spPr>
        <p:txBody>
          <a:bodyPr wrap="none" rtlCol="0">
            <a:spAutoFit/>
          </a:bodyPr>
          <a:lstStyle/>
          <a:p>
            <a:r>
              <a:rPr lang="sl-SI" dirty="0" smtClean="0"/>
              <a:t>D41b</a:t>
            </a:r>
            <a:endParaRPr lang="sl-SI" dirty="0"/>
          </a:p>
        </p:txBody>
      </p:sp>
    </p:spTree>
    <p:extLst>
      <p:ext uri="{BB962C8B-B14F-4D97-AF65-F5344CB8AC3E}">
        <p14:creationId xmlns:p14="http://schemas.microsoft.com/office/powerpoint/2010/main" val="218290771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640000" cy="358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548680"/>
            <a:ext cx="5700984" cy="584775"/>
          </a:xfrm>
          <a:prstGeom prst="rect">
            <a:avLst/>
          </a:prstGeom>
          <a:noFill/>
        </p:spPr>
        <p:txBody>
          <a:bodyPr wrap="none" rtlCol="0">
            <a:spAutoFit/>
          </a:bodyPr>
          <a:lstStyle/>
          <a:p>
            <a:r>
              <a:rPr lang="sl-SI" sz="1400" b="1" dirty="0"/>
              <a:t>D41c	Ali imate v vašem gospodinjstvu dostop do spleta (interneta)?</a:t>
            </a:r>
            <a:endParaRPr lang="sl-SI" sz="1400" dirty="0"/>
          </a:p>
          <a:p>
            <a:endParaRPr lang="sl-SI" dirty="0"/>
          </a:p>
        </p:txBody>
      </p:sp>
    </p:spTree>
    <p:extLst>
      <p:ext uri="{BB962C8B-B14F-4D97-AF65-F5344CB8AC3E}">
        <p14:creationId xmlns:p14="http://schemas.microsoft.com/office/powerpoint/2010/main" val="39119922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5400" y="4600"/>
            <a:ext cx="6011221"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924568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640000" cy="341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8656" y="764704"/>
            <a:ext cx="3437544" cy="307777"/>
          </a:xfrm>
          <a:prstGeom prst="rect">
            <a:avLst/>
          </a:prstGeom>
          <a:noFill/>
        </p:spPr>
        <p:txBody>
          <a:bodyPr wrap="none" rtlCol="0">
            <a:spAutoFit/>
          </a:bodyPr>
          <a:lstStyle/>
          <a:p>
            <a:r>
              <a:rPr lang="sl-SI" sz="1400" dirty="0" smtClean="0"/>
              <a:t>D22 ALI STE ALI NISTE ČLAN/-ICA SINDIKATA?</a:t>
            </a:r>
            <a:endParaRPr lang="sl-SI" sz="1400" dirty="0"/>
          </a:p>
        </p:txBody>
      </p:sp>
    </p:spTree>
    <p:extLst>
      <p:ext uri="{BB962C8B-B14F-4D97-AF65-F5344CB8AC3E}">
        <p14:creationId xmlns:p14="http://schemas.microsoft.com/office/powerpoint/2010/main" val="35092386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620688"/>
            <a:ext cx="5585953" cy="307777"/>
          </a:xfrm>
          <a:prstGeom prst="rect">
            <a:avLst/>
          </a:prstGeom>
          <a:noFill/>
        </p:spPr>
        <p:txBody>
          <a:bodyPr wrap="none" rtlCol="0">
            <a:spAutoFit/>
          </a:bodyPr>
          <a:lstStyle/>
          <a:p>
            <a:r>
              <a:rPr lang="sl-SI" sz="1400" dirty="0" smtClean="0"/>
              <a:t>D23 Ali se imate za pripadnika kakšne religije, veroizpovedi. Če da, katere?</a:t>
            </a:r>
            <a:endParaRPr lang="sl-SI" sz="1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31924"/>
            <a:ext cx="7200000" cy="496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5032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pPr algn="l"/>
            <a:r>
              <a:rPr lang="sl-SI" sz="1600" b="1" dirty="0" smtClean="0"/>
              <a:t/>
            </a:r>
            <a:br>
              <a:rPr lang="sl-SI" sz="1600" b="1" dirty="0" smtClean="0"/>
            </a:br>
            <a:r>
              <a:rPr lang="sl-SI" sz="1600" b="1" dirty="0"/>
              <a:t/>
            </a:r>
            <a:br>
              <a:rPr lang="sl-SI" sz="1600" b="1" dirty="0"/>
            </a:br>
            <a:r>
              <a:rPr lang="x-none" sz="1600" b="1" smtClean="0"/>
              <a:t>D24a</a:t>
            </a:r>
            <a:r>
              <a:rPr lang="x-none" sz="1600" b="1"/>
              <a:t>	Ne glede na to ali obiskujete verske obrede ali ne, ali bi zase rekli, da ste... </a:t>
            </a:r>
            <a:r>
              <a:rPr lang="sl-SI" dirty="0"/>
              <a:t/>
            </a:r>
            <a:br>
              <a:rPr lang="sl-SI" dirty="0"/>
            </a:br>
            <a:endParaRPr lang="sl-SI" dirty="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40000" cy="6188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25075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l"/>
            <a:r>
              <a:rPr lang="sl-SI" sz="1400" dirty="0"/>
              <a:t>D25	V naši družbi so skupine ljudi, ki so blizu vrha ter skupine, ki so bolj na dnu. Spodaj je lestvica, ki </a:t>
            </a:r>
            <a:r>
              <a:rPr lang="sl-SI" sz="1400" dirty="0" smtClean="0"/>
              <a:t/>
            </a:r>
            <a:br>
              <a:rPr lang="sl-SI" sz="1400" dirty="0" smtClean="0"/>
            </a:br>
            <a:r>
              <a:rPr lang="sl-SI" sz="1400" dirty="0"/>
              <a:t>	</a:t>
            </a:r>
            <a:r>
              <a:rPr lang="sl-SI" sz="1400" dirty="0" smtClean="0"/>
              <a:t>sega </a:t>
            </a:r>
            <a:r>
              <a:rPr lang="sl-SI" sz="1400" dirty="0"/>
              <a:t>od vrha do dna. Kam bi vi uvrstili samega sebe na tej lestvici?</a:t>
            </a: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39262"/>
            <a:ext cx="8640000" cy="341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99343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pPr algn="l"/>
            <a:r>
              <a:rPr lang="sl-SI" sz="1400" dirty="0"/>
              <a:t>D27	Za katero stranko oz, kandidata katere stranke ste volili?</a:t>
            </a: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40000" cy="556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856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sz="1400" dirty="0" smtClean="0"/>
              <a:t>Z8	Kakšno je po vašem mnenju splošno stanje zdravstva danes v Sloveniji?</a:t>
            </a:r>
            <a:endParaRPr lang="sl-SI" sz="1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820000" cy="349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4146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640000" cy="581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62664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D27c</a:t>
            </a:r>
            <a:r>
              <a:rPr lang="sl-SI" sz="1600" b="1" dirty="0"/>
              <a:t>	Velika verjetnost je, da bo (je?) iz vstajniškega gibanja nastala ena ali več novih </a:t>
            </a:r>
            <a:r>
              <a:rPr lang="sl-SI" sz="1600" b="1" dirty="0" smtClean="0"/>
              <a:t>strank.</a:t>
            </a:r>
            <a:br>
              <a:rPr lang="sl-SI" sz="1600" b="1" dirty="0" smtClean="0"/>
            </a:br>
            <a:r>
              <a:rPr lang="sl-SI" sz="1600" b="1" dirty="0"/>
              <a:t>	</a:t>
            </a:r>
            <a:r>
              <a:rPr lang="sl-SI" sz="1600" b="1" dirty="0" smtClean="0"/>
              <a:t> </a:t>
            </a:r>
            <a:r>
              <a:rPr lang="sl-SI" sz="1600" b="1" dirty="0"/>
              <a:t>Ali bi tako novo stranko na volitvah podprli, ali ne</a:t>
            </a:r>
            <a:r>
              <a:rPr lang="sl-SI" sz="1600" b="1" dirty="0" smtClean="0"/>
              <a:t>?</a:t>
            </a:r>
            <a:r>
              <a:rPr lang="sl-SI" dirty="0" smtClean="0"/>
              <a:t/>
            </a:r>
            <a:br>
              <a:rPr lang="sl-SI" dirty="0" smtClean="0"/>
            </a:br>
            <a:endParaRPr lang="sl-SI" dirty="0"/>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937999"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03853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640000" cy="5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476672"/>
            <a:ext cx="8023607" cy="584775"/>
          </a:xfrm>
          <a:prstGeom prst="rect">
            <a:avLst/>
          </a:prstGeom>
          <a:noFill/>
        </p:spPr>
        <p:txBody>
          <a:bodyPr wrap="none" rtlCol="0">
            <a:spAutoFit/>
          </a:bodyPr>
          <a:lstStyle/>
          <a:p>
            <a:r>
              <a:rPr lang="sl-SI" sz="1400" b="1" dirty="0"/>
              <a:t>D38	Kako varno se počutite (bi se počutili), kadar zvečer hodite (ali bi hodili) sami po vaši soseski?</a:t>
            </a:r>
            <a:endParaRPr lang="sl-SI" sz="1400" dirty="0"/>
          </a:p>
          <a:p>
            <a:endParaRPr lang="sl-SI" dirty="0"/>
          </a:p>
        </p:txBody>
      </p:sp>
    </p:spTree>
    <p:extLst>
      <p:ext uri="{BB962C8B-B14F-4D97-AF65-F5344CB8AC3E}">
        <p14:creationId xmlns:p14="http://schemas.microsoft.com/office/powerpoint/2010/main" val="9607943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620688"/>
            <a:ext cx="6480175"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535" y="160324"/>
            <a:ext cx="8690969" cy="584775"/>
          </a:xfrm>
          <a:prstGeom prst="rect">
            <a:avLst/>
          </a:prstGeom>
          <a:noFill/>
        </p:spPr>
        <p:txBody>
          <a:bodyPr wrap="none" rtlCol="0">
            <a:spAutoFit/>
          </a:bodyPr>
          <a:lstStyle/>
          <a:p>
            <a:r>
              <a:rPr lang="sl-SI" sz="1400" b="1" dirty="0"/>
              <a:t>D39	Ste bili vi ali kdo od članov vašega gospodinjstva v zadnjih petih letih žrtev vloma ali fizičnega napada?</a:t>
            </a:r>
            <a:endParaRPr lang="sl-SI" sz="1400" dirty="0"/>
          </a:p>
          <a:p>
            <a:endParaRPr lang="sl-SI" dirty="0"/>
          </a:p>
        </p:txBody>
      </p:sp>
    </p:spTree>
    <p:extLst>
      <p:ext uri="{BB962C8B-B14F-4D97-AF65-F5344CB8AC3E}">
        <p14:creationId xmlns:p14="http://schemas.microsoft.com/office/powerpoint/2010/main" val="406858435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920000" cy="567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252517"/>
            <a:ext cx="6232732" cy="800219"/>
          </a:xfrm>
          <a:prstGeom prst="rect">
            <a:avLst/>
          </a:prstGeom>
          <a:noFill/>
        </p:spPr>
        <p:txBody>
          <a:bodyPr wrap="none" rtlCol="0">
            <a:spAutoFit/>
          </a:bodyPr>
          <a:lstStyle/>
          <a:p>
            <a:r>
              <a:rPr lang="sl-SI" sz="1400" b="1" dirty="0"/>
              <a:t>D40	Večina ljudi sebe vidi tudi kot pripadnike nekega družbenega </a:t>
            </a:r>
            <a:r>
              <a:rPr lang="sl-SI" sz="1400" b="1" dirty="0" smtClean="0"/>
              <a:t>razreda</a:t>
            </a:r>
          </a:p>
          <a:p>
            <a:r>
              <a:rPr lang="sl-SI" sz="1400" b="1" dirty="0"/>
              <a:t>	</a:t>
            </a:r>
            <a:r>
              <a:rPr lang="sl-SI" sz="1400" b="1" dirty="0" smtClean="0"/>
              <a:t> </a:t>
            </a:r>
            <a:r>
              <a:rPr lang="sl-SI" sz="1400" b="1" dirty="0"/>
              <a:t>Kateri </a:t>
            </a:r>
            <a:r>
              <a:rPr lang="sl-SI" sz="1400" b="1" dirty="0" smtClean="0"/>
              <a:t>družbeni skupini </a:t>
            </a:r>
            <a:r>
              <a:rPr lang="sl-SI" sz="1400" b="1" dirty="0"/>
              <a:t>- sloju ali razredu - se vam zdi, da pripadate?  </a:t>
            </a:r>
            <a:endParaRPr lang="sl-SI" sz="1400" dirty="0"/>
          </a:p>
          <a:p>
            <a:endParaRPr lang="sl-SI" dirty="0"/>
          </a:p>
        </p:txBody>
      </p:sp>
    </p:spTree>
    <p:extLst>
      <p:ext uri="{BB962C8B-B14F-4D97-AF65-F5344CB8AC3E}">
        <p14:creationId xmlns:p14="http://schemas.microsoft.com/office/powerpoint/2010/main" val="363856490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50850"/>
            <a:ext cx="6480175"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450850"/>
            <a:ext cx="683200" cy="369332"/>
          </a:xfrm>
          <a:prstGeom prst="rect">
            <a:avLst/>
          </a:prstGeom>
          <a:noFill/>
        </p:spPr>
        <p:txBody>
          <a:bodyPr wrap="none" rtlCol="0">
            <a:spAutoFit/>
          </a:bodyPr>
          <a:lstStyle/>
          <a:p>
            <a:r>
              <a:rPr lang="sl-SI" dirty="0" smtClean="0"/>
              <a:t>D41b</a:t>
            </a:r>
            <a:endParaRPr lang="sl-SI" dirty="0"/>
          </a:p>
        </p:txBody>
      </p:sp>
    </p:spTree>
    <p:extLst>
      <p:ext uri="{BB962C8B-B14F-4D97-AF65-F5344CB8AC3E}">
        <p14:creationId xmlns:p14="http://schemas.microsoft.com/office/powerpoint/2010/main" val="56298560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640000" cy="358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520" y="548680"/>
            <a:ext cx="5700984" cy="584775"/>
          </a:xfrm>
          <a:prstGeom prst="rect">
            <a:avLst/>
          </a:prstGeom>
          <a:noFill/>
        </p:spPr>
        <p:txBody>
          <a:bodyPr wrap="none" rtlCol="0">
            <a:spAutoFit/>
          </a:bodyPr>
          <a:lstStyle/>
          <a:p>
            <a:r>
              <a:rPr lang="sl-SI" sz="1400" b="1" dirty="0"/>
              <a:t>D41c	Ali imate v vašem gospodinjstvu dostop do spleta (interneta)?</a:t>
            </a:r>
            <a:endParaRPr lang="sl-SI" sz="1400" dirty="0"/>
          </a:p>
          <a:p>
            <a:endParaRPr lang="sl-SI" dirty="0"/>
          </a:p>
        </p:txBody>
      </p:sp>
    </p:spTree>
    <p:extLst>
      <p:ext uri="{BB962C8B-B14F-4D97-AF65-F5344CB8AC3E}">
        <p14:creationId xmlns:p14="http://schemas.microsoft.com/office/powerpoint/2010/main" val="378171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380505"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00" y="-171400"/>
            <a:ext cx="82423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03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sz="1400" dirty="0" smtClean="0"/>
              <a:t>Z9	</a:t>
            </a:r>
            <a:r>
              <a:rPr lang="sl-SI" sz="1400" b="1" dirty="0"/>
              <a:t>Kako zadovoljni ste na splošno z delovanjem demokracije v Sloveniji?</a:t>
            </a:r>
            <a:endParaRPr lang="sl-SI" sz="1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84" y="1700808"/>
            <a:ext cx="8820000" cy="349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526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69721"/>
            <a:ext cx="9114160" cy="420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60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433388"/>
            <a:ext cx="5759450"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98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sz="1400" dirty="0" smtClean="0"/>
              <a:t>Z10	Če govorimo na splošno, ali bi rekli, da večini ljudi lahko zaupamo, ali menite, da je treba </a:t>
            </a:r>
            <a:br>
              <a:rPr lang="sl-SI" sz="1400" dirty="0" smtClean="0"/>
            </a:br>
            <a:r>
              <a:rPr lang="sl-SI" sz="1400" dirty="0"/>
              <a:t>	</a:t>
            </a:r>
            <a:r>
              <a:rPr lang="sl-SI" sz="1400" dirty="0" smtClean="0"/>
              <a:t>biti z ljudmi zelo previden? Izberite ustrezno vrednost na lestvici od 0 do 10, pri čemer 0 	pomeni, </a:t>
            </a:r>
            <a:br>
              <a:rPr lang="sl-SI" sz="1400" dirty="0" smtClean="0"/>
            </a:br>
            <a:r>
              <a:rPr lang="sl-SI" sz="1400" dirty="0"/>
              <a:t>	</a:t>
            </a:r>
            <a:r>
              <a:rPr lang="sl-SI" sz="1400" dirty="0" smtClean="0"/>
              <a:t>da je treba biti z ljudmi zelo previden, 10 pa, da večini ljudi lahko zaupamo.</a:t>
            </a:r>
            <a:endParaRPr lang="sl-SI" sz="14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525401"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417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sz="1400" dirty="0" smtClean="0"/>
              <a:t>Z11	Nekateri ljudje imajo občutek, da lahko docela svobodno odločajo o svojem življenju, drugi pa </a:t>
            </a:r>
            <a:br>
              <a:rPr lang="sl-SI" sz="1400" dirty="0" smtClean="0"/>
            </a:br>
            <a:r>
              <a:rPr lang="sl-SI" sz="1400" dirty="0"/>
              <a:t>	</a:t>
            </a:r>
            <a:r>
              <a:rPr lang="sl-SI" sz="1400" dirty="0" smtClean="0"/>
              <a:t>imajo občutek, da s svojimi dejanji ne morejo bistveno vplivati na to, kaj se z njimi dogaja. Prosimo </a:t>
            </a:r>
            <a:br>
              <a:rPr lang="sl-SI" sz="1400" dirty="0" smtClean="0"/>
            </a:br>
            <a:r>
              <a:rPr lang="sl-SI" sz="1400" dirty="0"/>
              <a:t>	</a:t>
            </a:r>
            <a:r>
              <a:rPr lang="sl-SI" sz="1400" dirty="0" smtClean="0"/>
              <a:t>vas, da s pomočjo lestvice od 0 do 10 ocenite, v kolikšni meri lahko vi odločate o svojem življenju. 	Pri tem pomeni 0 čisto nič, 10 pa v veliki meri.</a:t>
            </a:r>
            <a:endParaRPr lang="sl-SI" sz="1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68760"/>
            <a:ext cx="7539203"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158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73016"/>
            <a:ext cx="8640000" cy="321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632"/>
            <a:ext cx="8640000" cy="33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286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719010" cy="552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512" y="260648"/>
            <a:ext cx="8712968" cy="738664"/>
          </a:xfrm>
          <a:prstGeom prst="rect">
            <a:avLst/>
          </a:prstGeom>
        </p:spPr>
        <p:txBody>
          <a:bodyPr wrap="square">
            <a:spAutoFit/>
          </a:bodyPr>
          <a:lstStyle/>
          <a:p>
            <a:r>
              <a:rPr lang="sl-SI" sz="1400" dirty="0"/>
              <a:t>Z12	Ko gledajo na prihodnost, so nekateri ljudje bolj črnogledi, pravimo, da so pesimistični, drugi pa 	vidijo prihodnost bolj rožnato, so optimistični. Kako bi opredelili sebe na lestvici od 0 do 10, kjer 0 </a:t>
            </a:r>
            <a:br>
              <a:rPr lang="sl-SI" sz="1400" dirty="0"/>
            </a:br>
            <a:r>
              <a:rPr lang="sl-SI" sz="1400" dirty="0"/>
              <a:t>	pomeni, da ste velik pesimist, 10 pa, da ste velik optimist? </a:t>
            </a:r>
          </a:p>
        </p:txBody>
      </p:sp>
    </p:spTree>
    <p:extLst>
      <p:ext uri="{BB962C8B-B14F-4D97-AF65-F5344CB8AC3E}">
        <p14:creationId xmlns:p14="http://schemas.microsoft.com/office/powerpoint/2010/main" val="2475199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sz="1400" dirty="0" smtClean="0"/>
              <a:t>Z12	Ko gledajo na prihodnost, so nekateri ljudje bolj črnogledi, pravimo, da so pesimistični, drugi pa 	vidijo prihodnost bolj rožnato, so optimistični. Kako bi opredelili sebe na lestvici od 0 do 10, kjer 0 </a:t>
            </a:r>
            <a:br>
              <a:rPr lang="sl-SI" sz="1400" dirty="0" smtClean="0"/>
            </a:br>
            <a:r>
              <a:rPr lang="sl-SI" sz="1400" dirty="0"/>
              <a:t>	</a:t>
            </a:r>
            <a:r>
              <a:rPr lang="sl-SI" sz="1400" dirty="0" smtClean="0"/>
              <a:t>pomeni, da ste velik pesimist, 10 pa, da ste velik optimist? </a:t>
            </a:r>
            <a:endParaRPr lang="sl-SI" sz="1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820000" cy="3490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0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sl-SI" sz="1600" dirty="0"/>
              <a:t>N20    	Če bi bil danes referendum, na katerem bi se odločali, ali naj Slovenija ostane članica 	Evropske unije, ali naj izstopi iz članstva, ali bi vi glasovali za članstvo ali proti? </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93862"/>
            <a:ext cx="8640000" cy="395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33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sl-SI" sz="1400" dirty="0"/>
              <a:t>N21	Kaj pa, če bi bil danes referendum, na katerem bi se odločali, ali naj Slovenija ostane </a:t>
            </a:r>
            <a:r>
              <a:rPr lang="sl-SI" sz="1400" dirty="0" smtClean="0"/>
              <a:t>članica </a:t>
            </a:r>
            <a:r>
              <a:rPr lang="sl-SI" sz="1400" dirty="0"/>
              <a:t>zveze </a:t>
            </a:r>
            <a:r>
              <a:rPr lang="sl-SI" sz="1400" dirty="0" smtClean="0"/>
              <a:t/>
            </a:r>
            <a:br>
              <a:rPr lang="sl-SI" sz="1400" dirty="0" smtClean="0"/>
            </a:br>
            <a:r>
              <a:rPr lang="sl-SI" sz="1400" dirty="0"/>
              <a:t>	</a:t>
            </a:r>
            <a:r>
              <a:rPr lang="sl-SI" sz="1400" dirty="0" smtClean="0"/>
              <a:t>NATO</a:t>
            </a:r>
            <a:r>
              <a:rPr lang="sl-SI" sz="1400" dirty="0"/>
              <a:t>, ali naj izstopi iz članstva, ali bi vi glasovali za članstvo ali proti?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2105"/>
            <a:ext cx="8640000" cy="395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81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
            </a:r>
            <a:br>
              <a:rPr lang="sl-SI" sz="1600" b="1" dirty="0" smtClean="0"/>
            </a:br>
            <a:r>
              <a:rPr lang="sl-SI" sz="1600" b="1" dirty="0" smtClean="0"/>
              <a:t>C61</a:t>
            </a:r>
            <a:r>
              <a:rPr lang="sl-SI" sz="1600" b="1" dirty="0"/>
              <a:t>	Kako pogosto za osebno rabo uporabljate splet (internet) ali elektronsko pošto - 	</a:t>
            </a:r>
            <a:r>
              <a:rPr lang="sl-SI" sz="1600" b="1" dirty="0" smtClean="0"/>
              <a:t/>
            </a:r>
            <a:br>
              <a:rPr lang="sl-SI" sz="1600" b="1" dirty="0" smtClean="0"/>
            </a:br>
            <a:r>
              <a:rPr lang="sl-SI" sz="1600" b="1" dirty="0"/>
              <a:t>	</a:t>
            </a:r>
            <a:r>
              <a:rPr lang="sl-SI" sz="1600" b="1" dirty="0" smtClean="0"/>
              <a:t>bodisi doma </a:t>
            </a:r>
            <a:r>
              <a:rPr lang="sl-SI" sz="1600" b="1" dirty="0"/>
              <a:t>bodisi v službi?</a:t>
            </a:r>
            <a:r>
              <a:rPr lang="sl-SI" dirty="0"/>
              <a:t/>
            </a:r>
            <a:br>
              <a:rPr lang="sl-SI" dirty="0"/>
            </a:br>
            <a:endParaRPr lang="sl-SI"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640000" cy="413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41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pPr algn="l"/>
            <a:r>
              <a:rPr lang="sl-SI" sz="1400" b="1" dirty="0"/>
              <a:t>C62	Ali se vam zdi primerno ali ne, da bi v prihodnosti lahko volili poslance v Državni zbor tudi 	preko spleta (interneta) s pomočjo t,i, elektronskih volitev</a:t>
            </a:r>
            <a:r>
              <a:rPr lang="sl-SI" sz="1400" b="1" dirty="0" smtClean="0"/>
              <a:t>?</a:t>
            </a:r>
            <a:endParaRPr lang="sl-SI" sz="1400"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992888" cy="545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443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C63</a:t>
            </a:r>
            <a:r>
              <a:rPr lang="sl-SI" sz="1600" b="1" dirty="0"/>
              <a:t>	Navedel/-a vam bom nekaj možnih oblik delovanja ljudi preko spleta (interneta), Povejte, 	ali ste v zadnjih 12 mesecih naredili kaj od navedenega? Ali </a:t>
            </a:r>
            <a:r>
              <a:rPr lang="sl-SI" sz="1600" b="1" dirty="0" smtClean="0"/>
              <a:t>ste… </a:t>
            </a:r>
            <a:r>
              <a:rPr lang="sl-SI" sz="1600" b="1" dirty="0"/>
              <a:t>?</a:t>
            </a:r>
            <a:r>
              <a:rPr lang="sl-SI" dirty="0"/>
              <a:t/>
            </a:r>
            <a:br>
              <a:rPr lang="sl-SI" dirty="0"/>
            </a:br>
            <a:endParaRPr lang="sl-SI"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2" y="908720"/>
            <a:ext cx="7278981"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47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0"/>
            <a:ext cx="5698281"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98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88640"/>
            <a:ext cx="5321140" cy="64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896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
            </a:r>
            <a:br>
              <a:rPr lang="sl-SI" sz="1600" b="1" dirty="0" smtClean="0"/>
            </a:br>
            <a:r>
              <a:rPr lang="sl-SI" sz="1600" b="1" dirty="0"/>
              <a:t/>
            </a:r>
            <a:br>
              <a:rPr lang="sl-SI" sz="1600" b="1" dirty="0"/>
            </a:br>
            <a:r>
              <a:rPr lang="sl-SI" sz="1600" b="1" dirty="0" smtClean="0"/>
              <a:t/>
            </a:r>
            <a:br>
              <a:rPr lang="sl-SI" sz="1600" b="1" dirty="0" smtClean="0"/>
            </a:br>
            <a:r>
              <a:rPr lang="sl-SI" sz="1600" b="1" dirty="0" smtClean="0"/>
              <a:t>S1</a:t>
            </a:r>
            <a:r>
              <a:rPr lang="sl-SI" sz="1600" b="1" dirty="0"/>
              <a:t>	Prosimo povejte, kako pomembna je vsaka od naštetih stvari v vašem življenju? Ocenite 	na lestvici od 0 do 10, kjer 0 pomeni, da stvar sploh ni pomembna, 10 pa, da je stvar </a:t>
            </a:r>
            <a:r>
              <a:rPr lang="sl-SI" sz="1600" b="1" dirty="0" smtClean="0"/>
              <a:t>izjemno </a:t>
            </a:r>
            <a:br>
              <a:rPr lang="sl-SI" sz="1600" b="1" dirty="0" smtClean="0"/>
            </a:br>
            <a:r>
              <a:rPr lang="sl-SI" sz="1600" b="1" dirty="0" smtClean="0"/>
              <a:t>	pomembna </a:t>
            </a:r>
            <a:r>
              <a:rPr lang="sl-SI" sz="1600" b="1" dirty="0"/>
              <a:t>v vašem življenju</a:t>
            </a:r>
            <a:r>
              <a:rPr lang="sl-SI" sz="1600" b="1" dirty="0" smtClean="0"/>
              <a:t>.</a:t>
            </a:r>
            <a:br>
              <a:rPr lang="sl-SI" sz="1600" b="1" dirty="0" smtClean="0"/>
            </a:br>
            <a:r>
              <a:rPr lang="sl-SI" sz="1600" b="1" dirty="0"/>
              <a:t>	</a:t>
            </a:r>
            <a:r>
              <a:rPr lang="sl-SI" sz="1600" b="1" dirty="0" smtClean="0"/>
              <a:t>DRUŽINA, PRIJATELJI, PROSTI ČAS, DELO, POLITIKA, VERA</a:t>
            </a:r>
            <a:br>
              <a:rPr lang="sl-SI" sz="1600" b="1" dirty="0" smtClean="0"/>
            </a:br>
            <a:r>
              <a:rPr lang="sl-SI" dirty="0"/>
              <a:t/>
            </a:r>
            <a:br>
              <a:rPr lang="sl-SI" dirty="0"/>
            </a:br>
            <a:endParaRPr lang="sl-S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874" y="1196752"/>
            <a:ext cx="5773737"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54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8640000" cy="321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167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S2</a:t>
            </a:r>
            <a:r>
              <a:rPr lang="sl-SI" sz="1600" b="1" dirty="0"/>
              <a:t>	Kako bi na splošno ocenili vaše zdravje? Ali bi rekli, da je... </a:t>
            </a:r>
            <a:r>
              <a:rPr lang="sl-SI" dirty="0"/>
              <a:t/>
            </a:r>
            <a:br>
              <a:rPr lang="sl-SI" dirty="0"/>
            </a:br>
            <a:endParaRPr lang="sl-S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40000" cy="514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518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08938"/>
            <a:ext cx="8640000" cy="479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105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
            </a:r>
            <a:br>
              <a:rPr lang="sl-SI" sz="1600" b="1" dirty="0" smtClean="0"/>
            </a:br>
            <a:r>
              <a:rPr lang="sl-SI" sz="1600" b="1" dirty="0" smtClean="0"/>
              <a:t>S3</a:t>
            </a:r>
            <a:r>
              <a:rPr lang="sl-SI" sz="1600" b="1" dirty="0"/>
              <a:t>	Kako pogosto imate naslednje težave ali motnje? </a:t>
            </a:r>
            <a:r>
              <a:rPr lang="sl-SI" dirty="0"/>
              <a:t/>
            </a:r>
            <a:br>
              <a:rPr lang="sl-SI" dirty="0"/>
            </a:br>
            <a:endParaRPr lang="sl-SI"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836712"/>
            <a:ext cx="6431111" cy="5936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80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sl-SI" sz="1600" b="1" dirty="0" smtClean="0"/>
              <a:t>S4</a:t>
            </a:r>
            <a:r>
              <a:rPr lang="sl-SI" sz="1600" b="1" dirty="0"/>
              <a:t>	Če pomislite na zadnjih 12 mesecev, koliko noči vas ni bilo doma, ker ste bili </a:t>
            </a:r>
            <a:r>
              <a:rPr lang="sl-SI" sz="1600" b="1" dirty="0" smtClean="0"/>
              <a:t>na </a:t>
            </a:r>
            <a:r>
              <a:rPr lang="sl-SI" sz="1600" b="1" dirty="0"/>
              <a:t>počitnicah ali </a:t>
            </a:r>
            <a:r>
              <a:rPr lang="sl-SI" sz="1600" b="1" dirty="0" smtClean="0"/>
              <a:t/>
            </a:r>
            <a:br>
              <a:rPr lang="sl-SI" sz="1600" b="1" dirty="0" smtClean="0"/>
            </a:br>
            <a:r>
              <a:rPr lang="sl-SI" sz="1600" b="1" dirty="0"/>
              <a:t>	</a:t>
            </a:r>
            <a:r>
              <a:rPr lang="sl-SI" sz="1600" b="1" dirty="0" smtClean="0"/>
              <a:t>nekje </a:t>
            </a:r>
            <a:r>
              <a:rPr lang="sl-SI" sz="1600" b="1" dirty="0"/>
              <a:t>na družabnem obisku? </a:t>
            </a:r>
            <a:endParaRPr lang="sl-SI"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000" cy="520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371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576064"/>
          </a:xfrm>
        </p:spPr>
        <p:txBody>
          <a:bodyPr>
            <a:normAutofit/>
          </a:bodyPr>
          <a:lstStyle/>
          <a:p>
            <a:pPr algn="l"/>
            <a:r>
              <a:rPr lang="sl-SI" sz="1400" dirty="0"/>
              <a:t>S5	Ocenite, kako pogosto se iz družabnih razlogov dobivate s prijatelji, sorodniki ali kolegi z </a:t>
            </a:r>
            <a:r>
              <a:rPr lang="sl-SI" sz="1400" dirty="0" smtClean="0"/>
              <a:t>dela</a:t>
            </a:r>
            <a:r>
              <a:rPr lang="sl-SI" sz="1400" dirty="0"/>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507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789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8640000" cy="4801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358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pPr algn="l"/>
            <a:r>
              <a:rPr lang="sl-SI" sz="1400" b="1" dirty="0"/>
              <a:t>S6 	Če ocenjujete na splošno, kako zadovoljni ste z vašo sedanjo zaposlitvijo</a:t>
            </a:r>
            <a:r>
              <a:rPr lang="sl-SI" sz="1400" b="1" dirty="0" smtClean="0"/>
              <a:t>?</a:t>
            </a:r>
            <a:br>
              <a:rPr lang="sl-SI" sz="1400" b="1" dirty="0" smtClean="0"/>
            </a:br>
            <a:r>
              <a:rPr lang="sl-SI" sz="1400" b="1" dirty="0"/>
              <a:t>	</a:t>
            </a:r>
            <a:r>
              <a:rPr lang="sl-SI" sz="1400" dirty="0" smtClean="0"/>
              <a:t>(odgovarjajo samo zaposleni)</a:t>
            </a:r>
            <a:endParaRPr lang="sl-SI"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640000" cy="475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267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sl-SI" sz="1600" dirty="0" smtClean="0"/>
              <a:t>Z1:	V celoti gledano, kako zadovoljni ste sedaj s svojim življenjem? Izberite ustrezno vrednost na </a:t>
            </a:r>
            <a:br>
              <a:rPr lang="sl-SI" sz="1600" dirty="0" smtClean="0"/>
            </a:br>
            <a:r>
              <a:rPr lang="sl-SI" sz="1600" dirty="0"/>
              <a:t>	</a:t>
            </a:r>
            <a:r>
              <a:rPr lang="sl-SI" sz="1600" dirty="0" smtClean="0"/>
              <a:t>lestvici od 0 do 10, pri čemer 0 pomeni, da ste izredno nezadovoljni, 10 pa, da ste izredno </a:t>
            </a:r>
            <a:br>
              <a:rPr lang="sl-SI" sz="1600" dirty="0" smtClean="0"/>
            </a:br>
            <a:r>
              <a:rPr lang="sl-SI" sz="1600" dirty="0"/>
              <a:t>	</a:t>
            </a:r>
            <a:r>
              <a:rPr lang="sl-SI" sz="1600" dirty="0" smtClean="0"/>
              <a:t>zadovoljni.</a:t>
            </a:r>
            <a:r>
              <a:rPr lang="sl-SI" dirty="0" smtClean="0"/>
              <a:t/>
            </a:r>
            <a:br>
              <a:rPr lang="sl-SI" dirty="0" smtClean="0"/>
            </a:br>
            <a:endParaRPr lang="sl-S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7200000" cy="530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712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S7</a:t>
            </a:r>
            <a:r>
              <a:rPr lang="sl-SI" sz="1600" b="1" dirty="0"/>
              <a:t>	Ali vas skrbi, da bi lahko izgubili svojo zaposlitev, delovno mesto</a:t>
            </a:r>
            <a:r>
              <a:rPr lang="sl-SI" sz="1600" b="1" dirty="0" smtClean="0"/>
              <a:t>?</a:t>
            </a:r>
            <a:br>
              <a:rPr lang="sl-SI" sz="1600" b="1" dirty="0" smtClean="0"/>
            </a:br>
            <a:r>
              <a:rPr lang="sl-SI" sz="1600" dirty="0"/>
              <a:t>	</a:t>
            </a:r>
            <a:r>
              <a:rPr lang="sl-SI" sz="1600" dirty="0" smtClean="0"/>
              <a:t>(odgovarjajo samo zaposleni, n=504)</a:t>
            </a:r>
            <a:r>
              <a:rPr lang="sl-SI" dirty="0"/>
              <a:t/>
            </a:r>
            <a:br>
              <a:rPr lang="sl-SI" dirty="0"/>
            </a:br>
            <a:endParaRPr lang="sl-SI"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40000" cy="470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606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
            </a:r>
            <a:br>
              <a:rPr lang="sl-SI" sz="1600" b="1" dirty="0" smtClean="0"/>
            </a:br>
            <a:r>
              <a:rPr lang="sl-SI" sz="1600" b="1" dirty="0" smtClean="0"/>
              <a:t>S8</a:t>
            </a:r>
            <a:r>
              <a:rPr lang="sl-SI" sz="1600" b="1" dirty="0"/>
              <a:t>	Kako vidite situacijo z dohodkom v vašem gospodinjstvu? Kateri od naslednjih opisov ji najbolj </a:t>
            </a:r>
            <a:r>
              <a:rPr lang="sl-SI" sz="1600" b="1" dirty="0" smtClean="0"/>
              <a:t/>
            </a:r>
            <a:br>
              <a:rPr lang="sl-SI" sz="1600" b="1" dirty="0" smtClean="0"/>
            </a:br>
            <a:r>
              <a:rPr lang="sl-SI" sz="1600" b="1" dirty="0"/>
              <a:t>	</a:t>
            </a:r>
            <a:r>
              <a:rPr lang="sl-SI" sz="1600" b="1" dirty="0" smtClean="0"/>
              <a:t>ustreza</a:t>
            </a:r>
            <a:r>
              <a:rPr lang="sl-SI" sz="1600" b="1" dirty="0"/>
              <a:t>?</a:t>
            </a:r>
            <a:r>
              <a:rPr lang="sl-SI" dirty="0"/>
              <a:t/>
            </a:r>
            <a:br>
              <a:rPr lang="sl-SI" dirty="0"/>
            </a:br>
            <a:endParaRPr lang="sl-S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640000" cy="429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76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439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7225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sl-SI" sz="1400" dirty="0"/>
              <a:t>S9 	Krvodajalstvo je pomembno človeško dejanje, ki rešuje življenja. </a:t>
            </a:r>
            <a:r>
              <a:rPr lang="sl-SI" sz="1400" dirty="0" smtClean="0"/>
              <a:t/>
            </a:r>
            <a:br>
              <a:rPr lang="sl-SI" sz="1400" dirty="0" smtClean="0"/>
            </a:br>
            <a:r>
              <a:rPr lang="sl-SI" sz="1400" dirty="0"/>
              <a:t>	</a:t>
            </a:r>
            <a:r>
              <a:rPr lang="sl-SI" sz="1400" dirty="0" smtClean="0"/>
              <a:t>Ali </a:t>
            </a:r>
            <a:r>
              <a:rPr lang="sl-SI" sz="1400" dirty="0"/>
              <a:t>ste, oziroma </a:t>
            </a:r>
            <a:r>
              <a:rPr lang="sl-SI" sz="1400" dirty="0" smtClean="0"/>
              <a:t>bi, darovali </a:t>
            </a:r>
            <a:r>
              <a:rPr lang="sl-SI" sz="1400" dirty="0"/>
              <a:t>kri ali ne?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640000" cy="4586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5763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sl-SI" sz="1400" dirty="0"/>
              <a:t>S10	Kaj menite o presajanju človeškega srca in drugih organov? Ali bi pristali, da bi po vaši </a:t>
            </a:r>
            <a:r>
              <a:rPr lang="sl-SI" sz="1400" dirty="0" smtClean="0"/>
              <a:t>smrti </a:t>
            </a:r>
            <a:r>
              <a:rPr lang="sl-SI" sz="1400" dirty="0"/>
              <a:t>vaše </a:t>
            </a:r>
            <a:r>
              <a:rPr lang="sl-SI" sz="1400" dirty="0" smtClean="0"/>
              <a:t/>
            </a:r>
            <a:br>
              <a:rPr lang="sl-SI" sz="1400" dirty="0" smtClean="0"/>
            </a:br>
            <a:r>
              <a:rPr lang="sl-SI" sz="1400" dirty="0"/>
              <a:t>	</a:t>
            </a:r>
            <a:r>
              <a:rPr lang="sl-SI" sz="1400" dirty="0" smtClean="0"/>
              <a:t>srce </a:t>
            </a:r>
            <a:r>
              <a:rPr lang="sl-SI" sz="1400" dirty="0"/>
              <a:t>presadili drugemu človeku, če bi mu s tem rešili življenje ali ne?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40000" cy="417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8720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sl-SI" sz="1400" dirty="0"/>
              <a:t>S11	Ali mislite, da bi bilo potrebno razlike v osebnih dohodkih v Sloveniji povečati, zmanjšati 	ali </a:t>
            </a:r>
            <a:r>
              <a:rPr lang="sl-SI" sz="1400" dirty="0" smtClean="0"/>
              <a:t/>
            </a:r>
            <a:br>
              <a:rPr lang="sl-SI" sz="1400" dirty="0" smtClean="0"/>
            </a:br>
            <a:r>
              <a:rPr lang="sl-SI" sz="1400" dirty="0"/>
              <a:t>	</a:t>
            </a:r>
            <a:r>
              <a:rPr lang="sl-SI" sz="1400" dirty="0" smtClean="0"/>
              <a:t>odpraviti</a:t>
            </a:r>
            <a:r>
              <a:rPr lang="sl-SI" sz="1400" dirty="0"/>
              <a:t>, ali pa so take razlike, kakršne so sedaj, primerne?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000" cy="5228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036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640000" cy="562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3474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904"/>
            <a:ext cx="8229600" cy="706090"/>
          </a:xfrm>
        </p:spPr>
        <p:txBody>
          <a:bodyPr>
            <a:normAutofit/>
          </a:bodyPr>
          <a:lstStyle/>
          <a:p>
            <a:pPr algn="l"/>
            <a:r>
              <a:rPr lang="sl-SI" sz="1400" dirty="0" smtClean="0"/>
              <a:t>S12 – S19	V </a:t>
            </a:r>
            <a:r>
              <a:rPr lang="sl-SI" sz="1400" dirty="0"/>
              <a:t>večini dežel obstajajo razlike in celo spori in konflikti med različnimi družbenimi skupinami. </a:t>
            </a:r>
            <a:r>
              <a:rPr lang="sl-SI" sz="1400" dirty="0" smtClean="0"/>
              <a:t/>
            </a:r>
            <a:br>
              <a:rPr lang="sl-SI" sz="1400" dirty="0" smtClean="0"/>
            </a:br>
            <a:r>
              <a:rPr lang="sl-SI" sz="1400" dirty="0"/>
              <a:t>	</a:t>
            </a:r>
            <a:r>
              <a:rPr lang="sl-SI" sz="1400" dirty="0" smtClean="0"/>
              <a:t>Kako </a:t>
            </a:r>
            <a:r>
              <a:rPr lang="sl-SI" sz="1400" dirty="0"/>
              <a:t>ostri so po vaši oceni v Sloveniji spori in konflikti med spodaj navedenimi skupinami?</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620688"/>
            <a:ext cx="5256584" cy="604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743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14"/>
            <a:ext cx="8229600" cy="746506"/>
          </a:xfrm>
        </p:spPr>
        <p:txBody>
          <a:bodyPr>
            <a:normAutofit/>
          </a:bodyPr>
          <a:lstStyle/>
          <a:p>
            <a:pPr algn="l"/>
            <a:r>
              <a:rPr lang="sl-SI" sz="1400" dirty="0"/>
              <a:t>S20  	Ljudje morajo nekomu zaupati in imeti občutek, da se lahko zanesejo nase in na druge. 	</a:t>
            </a:r>
            <a:r>
              <a:rPr lang="sl-SI" sz="1400" dirty="0" smtClean="0"/>
              <a:t/>
            </a:r>
            <a:br>
              <a:rPr lang="sl-SI" sz="1400" dirty="0" smtClean="0"/>
            </a:br>
            <a:r>
              <a:rPr lang="sl-SI" sz="1400" dirty="0"/>
              <a:t>	</a:t>
            </a:r>
            <a:r>
              <a:rPr lang="sl-SI" sz="1400" dirty="0" smtClean="0"/>
              <a:t>Ocenite </a:t>
            </a:r>
            <a:r>
              <a:rPr lang="sl-SI" sz="1400" dirty="0"/>
              <a:t>vaše zaupanje na lestvici od 0 do 10, pri čemer 0 pomeni, da sploh ne zaupate, </a:t>
            </a:r>
            <a:r>
              <a:rPr lang="sl-SI" sz="1400" dirty="0" smtClean="0"/>
              <a:t/>
            </a:r>
            <a:br>
              <a:rPr lang="sl-SI" sz="1400" dirty="0" smtClean="0"/>
            </a:br>
            <a:r>
              <a:rPr lang="sl-SI" sz="1400" dirty="0"/>
              <a:t>	</a:t>
            </a:r>
            <a:r>
              <a:rPr lang="sl-SI" sz="1400" dirty="0" smtClean="0"/>
              <a:t>10 pa</a:t>
            </a:r>
            <a:r>
              <a:rPr lang="sl-SI" sz="1400" dirty="0"/>
              <a:t>, da povsem zaupate. V kolikšni meri lahko vi zaupate naslednjim: </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08720"/>
            <a:ext cx="633670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4140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640000" cy="321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8640000" cy="321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02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035050"/>
            <a:ext cx="8291513"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6437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8640000" cy="322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987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S21</a:t>
            </a:r>
            <a:r>
              <a:rPr lang="sl-SI" sz="1600" b="1" dirty="0"/>
              <a:t>	Katera od dveh naslednjih trditev je bliže vašemu mnenju?  Pomembni sta tako </a:t>
            </a:r>
            <a:r>
              <a:rPr lang="sl-SI" sz="1600" b="1" u="sng" dirty="0"/>
              <a:t>svoboda</a:t>
            </a:r>
            <a:r>
              <a:rPr lang="sl-SI" sz="1600" b="1" dirty="0"/>
              <a:t> 	kot </a:t>
            </a:r>
            <a:r>
              <a:rPr lang="sl-SI" sz="1600" b="1" u="sng" dirty="0"/>
              <a:t>enakost</a:t>
            </a:r>
            <a:r>
              <a:rPr lang="sl-SI" sz="1600" b="1" dirty="0"/>
              <a:t>. Toda če bi morali izbrati eno ali drugo... </a:t>
            </a:r>
            <a:r>
              <a:rPr lang="sl-SI" dirty="0"/>
              <a:t/>
            </a:r>
            <a:br>
              <a:rPr lang="sl-SI" dirty="0"/>
            </a:br>
            <a:endParaRPr lang="sl-SI"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640000" cy="463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321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877888"/>
            <a:ext cx="86391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463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sl-SI" sz="1400" b="1" dirty="0"/>
              <a:t>S22	Katera od dveh naslednjih trditev je bliže vašemu mnenju? Pomembni sta tako </a:t>
            </a:r>
            <a:r>
              <a:rPr lang="sl-SI" sz="1400" b="1" u="sng" dirty="0"/>
              <a:t>svoboda</a:t>
            </a:r>
            <a:r>
              <a:rPr lang="sl-SI" sz="1400" b="1" dirty="0"/>
              <a:t> 	kot </a:t>
            </a:r>
            <a:r>
              <a:rPr lang="sl-SI" sz="1400" b="1" u="sng" dirty="0"/>
              <a:t>varnost</a:t>
            </a:r>
            <a:r>
              <a:rPr lang="sl-SI" sz="1400" b="1" dirty="0"/>
              <a:t>. Toda če bi moral/a izbrati eno ali drugo... </a:t>
            </a:r>
            <a:endParaRPr lang="sl-SI" sz="1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000" cy="407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593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640000" cy="50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341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
            </a:r>
            <a:br>
              <a:rPr lang="sl-SI" sz="1600" b="1" dirty="0" smtClean="0"/>
            </a:br>
            <a:r>
              <a:rPr lang="sl-SI" sz="1600" b="1" dirty="0" smtClean="0"/>
              <a:t>S23</a:t>
            </a:r>
            <a:r>
              <a:rPr lang="sl-SI" sz="1600" b="1" dirty="0"/>
              <a:t>	In katera od dveh naslednjih trditev je bliže vašemu mnenju? Pomembni sta tako 		</a:t>
            </a:r>
            <a:r>
              <a:rPr lang="sl-SI" sz="1600" b="1" u="sng" dirty="0"/>
              <a:t>enakost</a:t>
            </a:r>
            <a:r>
              <a:rPr lang="sl-SI" sz="1600" b="1" dirty="0"/>
              <a:t> kot </a:t>
            </a:r>
            <a:r>
              <a:rPr lang="sl-SI" sz="1600" b="1" u="sng" dirty="0"/>
              <a:t>varnost</a:t>
            </a:r>
            <a:r>
              <a:rPr lang="sl-SI" sz="1600" b="1" dirty="0"/>
              <a:t>. Toda če bi moral/a izbrati eno ali drugo... </a:t>
            </a:r>
            <a:r>
              <a:rPr lang="sl-SI" dirty="0"/>
              <a:t/>
            </a:r>
            <a:br>
              <a:rPr lang="sl-SI" dirty="0"/>
            </a:br>
            <a:endParaRPr lang="sl-SI"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000" cy="4057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76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000" cy="443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664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sl-SI" sz="1600" dirty="0" smtClean="0"/>
              <a:t/>
            </a:r>
            <a:br>
              <a:rPr lang="sl-SI" sz="1600" dirty="0" smtClean="0"/>
            </a:br>
            <a:r>
              <a:rPr lang="sl-SI" sz="1600" dirty="0"/>
              <a:t/>
            </a:r>
            <a:br>
              <a:rPr lang="sl-SI" sz="1600" dirty="0"/>
            </a:br>
            <a:r>
              <a:rPr lang="sl-SI" sz="1600" dirty="0" smtClean="0"/>
              <a:t>S24 </a:t>
            </a:r>
            <a:r>
              <a:rPr lang="sl-SI" sz="1600" dirty="0"/>
              <a:t>	Povejte prosim, kdo naj bi bil po vašem mnenju predvsem odgovoren za to, da bi imeli </a:t>
            </a:r>
            <a:r>
              <a:rPr lang="sl-SI" sz="1600" dirty="0" smtClean="0"/>
              <a:t>ljudje </a:t>
            </a:r>
            <a:br>
              <a:rPr lang="sl-SI" sz="1600" dirty="0" smtClean="0"/>
            </a:br>
            <a:r>
              <a:rPr lang="sl-SI" sz="1600" dirty="0"/>
              <a:t>	</a:t>
            </a:r>
            <a:r>
              <a:rPr lang="sl-SI" sz="1600" dirty="0" smtClean="0"/>
              <a:t>primeren </a:t>
            </a:r>
            <a:r>
              <a:rPr lang="sl-SI" sz="1600" dirty="0"/>
              <a:t>življenjski standard? Prosim, ocenite na lestvici od 0 do 10, pri čemer 0 </a:t>
            </a:r>
            <a:r>
              <a:rPr lang="sl-SI" sz="1600" dirty="0" smtClean="0"/>
              <a:t>pomeni </a:t>
            </a:r>
            <a:r>
              <a:rPr lang="sl-SI" sz="1600" dirty="0"/>
              <a:t>'to je </a:t>
            </a:r>
            <a:r>
              <a:rPr lang="sl-SI" sz="1600" dirty="0" smtClean="0"/>
              <a:t/>
            </a:r>
            <a:br>
              <a:rPr lang="sl-SI" sz="1600" dirty="0" smtClean="0"/>
            </a:br>
            <a:r>
              <a:rPr lang="sl-SI" sz="1600" dirty="0"/>
              <a:t>	</a:t>
            </a:r>
            <a:r>
              <a:rPr lang="sl-SI" sz="1600" dirty="0" smtClean="0"/>
              <a:t>predvsem </a:t>
            </a:r>
            <a:r>
              <a:rPr lang="sl-SI" sz="1600" dirty="0"/>
              <a:t>odgovornost posameznika', 10 pa 'to je predvsem odgovornost </a:t>
            </a:r>
            <a:r>
              <a:rPr lang="sl-SI" sz="1600" dirty="0" smtClean="0"/>
              <a:t>države</a:t>
            </a:r>
            <a:r>
              <a:rPr lang="sl-SI" sz="1600" dirty="0"/>
              <a:t>'. </a:t>
            </a:r>
            <a:r>
              <a:rPr lang="sl-SI" dirty="0"/>
              <a:t/>
            </a:r>
            <a:br>
              <a:rPr lang="sl-SI" dirty="0"/>
            </a:br>
            <a:endParaRPr lang="sl-SI"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8640000" cy="4354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837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pPr algn="l"/>
            <a:r>
              <a:rPr lang="sl-SI" sz="1600" b="1" dirty="0" smtClean="0"/>
              <a:t/>
            </a:r>
            <a:br>
              <a:rPr lang="sl-SI" sz="1600" b="1" dirty="0" smtClean="0"/>
            </a:br>
            <a:r>
              <a:rPr lang="sl-SI" sz="1600" b="1" dirty="0"/>
              <a:t/>
            </a:r>
            <a:br>
              <a:rPr lang="sl-SI" sz="1600" b="1" dirty="0"/>
            </a:br>
            <a:r>
              <a:rPr lang="sl-SI" sz="1600" b="1" dirty="0" smtClean="0"/>
              <a:t>S25 – S41 Našteli </a:t>
            </a:r>
            <a:r>
              <a:rPr lang="sl-SI" sz="1600" b="1" dirty="0"/>
              <a:t>vam bomo nekaj besed ali pojmov, vi pa na hitro, po prvem vtisu, brez predolgega </a:t>
            </a:r>
            <a:r>
              <a:rPr lang="sl-SI" sz="1600" dirty="0"/>
              <a:t/>
            </a:r>
            <a:br>
              <a:rPr lang="sl-SI" sz="1600" dirty="0"/>
            </a:br>
            <a:r>
              <a:rPr lang="sl-SI" sz="1600" b="1" dirty="0"/>
              <a:t>razmišljanja, ocenite, ali imate do</a:t>
            </a:r>
            <a:r>
              <a:rPr lang="sl-SI" sz="1600" dirty="0"/>
              <a:t> </a:t>
            </a:r>
            <a:r>
              <a:rPr lang="sl-SI" sz="1600" b="1" dirty="0"/>
              <a:t>njih zelo pozitiven, pozitiven, negativen ali zelo negativen </a:t>
            </a:r>
            <a:r>
              <a:rPr lang="sl-SI" sz="1600" b="1" dirty="0" smtClean="0"/>
              <a:t>odnos</a:t>
            </a:r>
            <a:r>
              <a:rPr lang="sl-SI" sz="1600" b="1" dirty="0"/>
              <a:t>.  </a:t>
            </a:r>
            <a:r>
              <a:rPr lang="sl-SI" dirty="0"/>
              <a:t/>
            </a:r>
            <a:br>
              <a:rPr lang="sl-SI" dirty="0"/>
            </a:br>
            <a:endParaRPr lang="sl-SI"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640000" cy="487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417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088156"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26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17032"/>
            <a:ext cx="8640000" cy="292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16632"/>
            <a:ext cx="8640000" cy="366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647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40000" cy="463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00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125810"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55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640000" cy="489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135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8640"/>
            <a:ext cx="7702665"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4376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40000" cy="460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7687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7" y="260648"/>
            <a:ext cx="7307105"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83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40000" cy="463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639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505" y="404664"/>
            <a:ext cx="7000364"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0052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000" cy="4620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186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304800"/>
            <a:ext cx="679132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90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fontScale="90000"/>
          </a:bodyPr>
          <a:lstStyle/>
          <a:p>
            <a:pPr algn="l"/>
            <a:r>
              <a:rPr lang="sl-SI" sz="1600" dirty="0" smtClean="0"/>
              <a:t/>
            </a:r>
            <a:br>
              <a:rPr lang="sl-SI" sz="1600" dirty="0" smtClean="0"/>
            </a:br>
            <a:r>
              <a:rPr lang="sl-SI" sz="1600" dirty="0"/>
              <a:t/>
            </a:r>
            <a:br>
              <a:rPr lang="sl-SI" sz="1600" dirty="0"/>
            </a:br>
            <a:r>
              <a:rPr lang="sl-SI" sz="1600" dirty="0" smtClean="0"/>
              <a:t>Z2</a:t>
            </a:r>
            <a:r>
              <a:rPr lang="sl-SI" sz="1600" dirty="0"/>
              <a:t>	Prosimo vas, da s pomočjo iste lestvice izrazite vaša občutja glede osebne </a:t>
            </a:r>
            <a:r>
              <a:rPr lang="sl-SI" sz="1600" dirty="0" smtClean="0"/>
              <a:t>sreče nasploh</a:t>
            </a:r>
            <a:r>
              <a:rPr lang="sl-SI" sz="1600" dirty="0"/>
              <a:t>, pri čemer </a:t>
            </a:r>
            <a:r>
              <a:rPr lang="sl-SI" sz="1600" dirty="0" smtClean="0"/>
              <a:t/>
            </a:r>
            <a:br>
              <a:rPr lang="sl-SI" sz="1600" dirty="0" smtClean="0"/>
            </a:br>
            <a:r>
              <a:rPr lang="sl-SI" sz="1600" dirty="0"/>
              <a:t>	</a:t>
            </a:r>
            <a:r>
              <a:rPr lang="sl-SI" sz="1600" dirty="0" smtClean="0"/>
              <a:t>0 </a:t>
            </a:r>
            <a:r>
              <a:rPr lang="sl-SI" sz="1600" dirty="0"/>
              <a:t>pomeni, da </a:t>
            </a:r>
            <a:r>
              <a:rPr lang="sl-SI" sz="1600" dirty="0" smtClean="0"/>
              <a:t>sploh </a:t>
            </a:r>
            <a:r>
              <a:rPr lang="sl-SI" sz="1600" dirty="0"/>
              <a:t>niste srečni, in 10, da ste zelo srečni.</a:t>
            </a:r>
            <a:r>
              <a:rPr lang="sl-SI" dirty="0"/>
              <a:t/>
            </a:r>
            <a:br>
              <a:rPr lang="sl-SI" dirty="0"/>
            </a:br>
            <a:endParaRPr lang="sl-SI"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4" y="1501775"/>
            <a:ext cx="8927992" cy="36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314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640000" cy="460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2977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04664"/>
            <a:ext cx="5882343"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9772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640000" cy="346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5792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640000" cy="461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953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04664"/>
            <a:ext cx="5723952"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130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474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3940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04664"/>
            <a:ext cx="5515348"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604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640000" cy="466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4055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0648"/>
            <a:ext cx="5264701"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7947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24744"/>
            <a:ext cx="8640000" cy="472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47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640000" cy="6199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538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60648"/>
            <a:ext cx="5096429"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148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28800"/>
            <a:ext cx="8640000" cy="359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108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458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2757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04664"/>
            <a:ext cx="4890969"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4885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640000" cy="461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4076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4664"/>
            <a:ext cx="4770656"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810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640000" cy="486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389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2656"/>
            <a:ext cx="4656947"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0250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640000" cy="470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288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60648"/>
            <a:ext cx="4547743"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972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l-SI" sz="1400" dirty="0" smtClean="0"/>
              <a:t>Z3	Kako ocenjujete materialne razmere, v katerih živite vi in vaša družina? </a:t>
            </a:r>
            <a:br>
              <a:rPr lang="sl-SI" sz="1400" dirty="0" smtClean="0"/>
            </a:br>
            <a:r>
              <a:rPr lang="sl-SI" sz="1400" dirty="0"/>
              <a:t>	</a:t>
            </a:r>
            <a:r>
              <a:rPr lang="sl-SI" sz="1400" dirty="0" smtClean="0"/>
              <a:t>Ocenite z lestvico od 0 do 10, pri čemer 0 pomeni najslabšo, 10 pa najboljšo oceno. V kolikšni meri </a:t>
            </a:r>
            <a:br>
              <a:rPr lang="sl-SI" sz="1400" dirty="0" smtClean="0"/>
            </a:br>
            <a:r>
              <a:rPr lang="sl-SI" sz="1400" dirty="0"/>
              <a:t>	</a:t>
            </a:r>
            <a:r>
              <a:rPr lang="sl-SI" sz="1400" dirty="0" smtClean="0"/>
              <a:t>ste torej zadovoljni oz. nezadovoljni z materialnimi razmerami v vaši družini? </a:t>
            </a:r>
            <a:endParaRPr lang="sl-SI"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04" y="1501775"/>
            <a:ext cx="9000000" cy="356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4076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2478"/>
            <a:ext cx="2955727" cy="67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672" y="44624"/>
            <a:ext cx="2894477" cy="67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9956" y="55942"/>
            <a:ext cx="3144044" cy="67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186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sl-SI" sz="1600" dirty="0" smtClean="0"/>
              <a:t/>
            </a:r>
            <a:br>
              <a:rPr lang="sl-SI" sz="1600" dirty="0" smtClean="0"/>
            </a:br>
            <a:r>
              <a:rPr lang="sl-SI" sz="1600" dirty="0"/>
              <a:t/>
            </a:r>
            <a:br>
              <a:rPr lang="sl-SI" sz="1600" dirty="0"/>
            </a:br>
            <a:r>
              <a:rPr lang="sl-SI" sz="1600" dirty="0" smtClean="0"/>
              <a:t>S42 – S53	</a:t>
            </a:r>
            <a:r>
              <a:rPr lang="x-none" sz="1600" smtClean="0"/>
              <a:t>Prosim </a:t>
            </a:r>
            <a:r>
              <a:rPr lang="x-none" sz="1600"/>
              <a:t>povejte, ali spodaj navedeni pojmi ustrezajo ali ne ustrezajo </a:t>
            </a:r>
            <a:r>
              <a:rPr lang="x-none" sz="1600" u="sng"/>
              <a:t>vaši predstavi o kapitalistični </a:t>
            </a:r>
            <a:r>
              <a:rPr lang="sl-SI" sz="1600" u="sng" dirty="0" smtClean="0"/>
              <a:t/>
            </a:r>
            <a:br>
              <a:rPr lang="sl-SI" sz="1600" u="sng" dirty="0" smtClean="0"/>
            </a:br>
            <a:r>
              <a:rPr lang="sl-SI" sz="1600" u="sng" dirty="0"/>
              <a:t>	</a:t>
            </a:r>
            <a:r>
              <a:rPr lang="x-none" sz="1600" u="sng" smtClean="0"/>
              <a:t>družbi</a:t>
            </a:r>
            <a:r>
              <a:rPr lang="x-none" sz="1600"/>
              <a:t>.</a:t>
            </a:r>
            <a:r>
              <a:rPr lang="sl-SI" dirty="0"/>
              <a:t/>
            </a:r>
            <a:br>
              <a:rPr lang="sl-SI" dirty="0"/>
            </a:br>
            <a:endParaRPr lang="sl-SI"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640000" cy="556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111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sl-SI" sz="1400" dirty="0" smtClean="0"/>
              <a:t>S54 – S65	Sedaj </a:t>
            </a:r>
            <a:r>
              <a:rPr lang="sl-SI" sz="1400" dirty="0"/>
              <a:t>pa povejte še, ali navedeni pojmi ustrezajo ali ne ustrezajo vaši predstavi o socialistični </a:t>
            </a:r>
            <a:r>
              <a:rPr lang="sl-SI" sz="1400" dirty="0" smtClean="0"/>
              <a:t/>
            </a:r>
            <a:br>
              <a:rPr lang="sl-SI" sz="1400" dirty="0" smtClean="0"/>
            </a:br>
            <a:r>
              <a:rPr lang="sl-SI" sz="1400" dirty="0"/>
              <a:t>	</a:t>
            </a:r>
            <a:r>
              <a:rPr lang="sl-SI" sz="1400" dirty="0" smtClean="0"/>
              <a:t>družbi</a:t>
            </a:r>
            <a:r>
              <a:rPr lang="sl-SI" sz="1400" dirty="0"/>
              <a:t>.</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640000" cy="517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718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640000" cy="559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0000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640000" cy="5286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4482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640000" cy="522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8329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640000" cy="517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6532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640000" cy="527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285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640000" cy="525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2619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640000" cy="519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7689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2165</TotalTime>
  <Words>102</Words>
  <Application>Microsoft Office PowerPoint</Application>
  <PresentationFormat>On-screen Show (4:3)</PresentationFormat>
  <Paragraphs>76</Paragraphs>
  <Slides>166</Slides>
  <Notes>0</Notes>
  <HiddenSlides>0</HiddenSlides>
  <MMClips>0</MMClips>
  <ScaleCrop>false</ScaleCrop>
  <HeadingPairs>
    <vt:vector size="4" baseType="variant">
      <vt:variant>
        <vt:lpstr>Theme</vt:lpstr>
      </vt:variant>
      <vt:variant>
        <vt:i4>1</vt:i4>
      </vt:variant>
      <vt:variant>
        <vt:lpstr>Slide Titles</vt:lpstr>
      </vt:variant>
      <vt:variant>
        <vt:i4>166</vt:i4>
      </vt:variant>
    </vt:vector>
  </HeadingPairs>
  <TitlesOfParts>
    <vt:vector size="167" baseType="lpstr">
      <vt:lpstr>Office Theme</vt:lpstr>
      <vt:lpstr>PowerPoint Presentation</vt:lpstr>
      <vt:lpstr>PowerPoint Presentation</vt:lpstr>
      <vt:lpstr>PowerPoint Presentation</vt:lpstr>
      <vt:lpstr>Z1: V celoti gledano, kako zadovoljni ste sedaj s svojim življenjem? Izberite ustrezno vrednost na   lestvici od 0 do 10, pri čemer 0 pomeni, da ste izredno nezadovoljni, 10 pa, da ste izredno   zadovoljni. </vt:lpstr>
      <vt:lpstr>PowerPoint Presentation</vt:lpstr>
      <vt:lpstr>PowerPoint Presentation</vt:lpstr>
      <vt:lpstr>  Z2 Prosimo vas, da s pomočjo iste lestvice izrazite vaša občutja glede osebne sreče nasploh, pri čemer   0 pomeni, da sploh niste srečni, in 10, da ste zelo srečni. </vt:lpstr>
      <vt:lpstr>PowerPoint Presentation</vt:lpstr>
      <vt:lpstr>Z3 Kako ocenjujete materialne razmere, v katerih živite vi in vaša družina?   Ocenite z lestvico od 0 do 10, pri čemer 0 pomeni najslabšo, 10 pa najboljšo oceno. V kolikšni meri   ste torej zadovoljni oz. nezadovoljni z materialnimi razmerami v vaši družini? </vt:lpstr>
      <vt:lpstr>PowerPoint Presentation</vt:lpstr>
      <vt:lpstr>Z4  Če se primerjate z ljudmi v vaši okolici, ali sodite, da vam gre v finančnem pogledu bolje kot njim,   enako ali slabše? </vt:lpstr>
      <vt:lpstr>PowerPoint Presentation</vt:lpstr>
      <vt:lpstr>PowerPoint Presentation</vt:lpstr>
      <vt:lpstr>  Z6 Kako zadovoljni ste na splošno s sedanjim gospodarskim stanjem v Sloveniji?   Ocenite z lestvico od 0 do 10, pri čemer ocena 0 pomeni, da ste izjemno nezadovoljni, 10 pa, da   ste izjemno zadovoljni,  </vt:lpstr>
      <vt:lpstr>Z7 Kakšno je po vašem mnenju splošno stanje šolstva danes v Sloveniji?</vt:lpstr>
      <vt:lpstr>Z8 Kakšno je po vašem mnenju splošno stanje zdravstva danes v Sloveniji?</vt:lpstr>
      <vt:lpstr>PowerPoint Presentation</vt:lpstr>
      <vt:lpstr>Z9 Kako zadovoljni ste na splošno z delovanjem demokracije v Sloveniji?</vt:lpstr>
      <vt:lpstr>PowerPoint Presentation</vt:lpstr>
      <vt:lpstr>Z10 Če govorimo na splošno, ali bi rekli, da večini ljudi lahko zaupamo, ali menite, da je treba   biti z ljudmi zelo previden? Izberite ustrezno vrednost na lestvici od 0 do 10, pri čemer 0  pomeni,   da je treba biti z ljudmi zelo previden, 10 pa, da večini ljudi lahko zaupamo.</vt:lpstr>
      <vt:lpstr>Z11 Nekateri ljudje imajo občutek, da lahko docela svobodno odločajo o svojem življenju, drugi pa   imajo občutek, da s svojimi dejanji ne morejo bistveno vplivati na to, kaj se z njimi dogaja. Prosimo   vas, da s pomočjo lestvice od 0 do 10 ocenite, v kolikšni meri lahko vi odločate o svojem življenju.  Pri tem pomeni 0 čisto nič, 10 pa v veliki meri.</vt:lpstr>
      <vt:lpstr>PowerPoint Presentation</vt:lpstr>
      <vt:lpstr>PowerPoint Presentation</vt:lpstr>
      <vt:lpstr>Z12 Ko gledajo na prihodnost, so nekateri ljudje bolj črnogledi, pravimo, da so pesimistični, drugi pa  vidijo prihodnost bolj rožnato, so optimistični. Kako bi opredelili sebe na lestvici od 0 do 10, kjer 0   pomeni, da ste velik pesimist, 10 pa, da ste velik optimist? </vt:lpstr>
      <vt:lpstr>N20     Če bi bil danes referendum, na katerem bi se odločali, ali naj Slovenija ostane članica  Evropske unije, ali naj izstopi iz članstva, ali bi vi glasovali za članstvo ali proti? </vt:lpstr>
      <vt:lpstr>N21 Kaj pa, če bi bil danes referendum, na katerem bi se odločali, ali naj Slovenija ostane članica zveze   NATO, ali naj izstopi iz članstva, ali bi vi glasovali za članstvo ali proti? </vt:lpstr>
      <vt:lpstr>   C61 Kako pogosto za osebno rabo uporabljate splet (internet) ali elektronsko pošto -    bodisi doma bodisi v službi? </vt:lpstr>
      <vt:lpstr>C62 Ali se vam zdi primerno ali ne, da bi v prihodnosti lahko volili poslance v Državni zbor tudi  preko spleta (interneta) s pomočjo t,i, elektronskih volitev?</vt:lpstr>
      <vt:lpstr>  C63 Navedel/-a vam bom nekaj možnih oblik delovanja ljudi preko spleta (interneta), Povejte,  ali ste v zadnjih 12 mesecih naredili kaj od navedenega? Ali ste… ? </vt:lpstr>
      <vt:lpstr>PowerPoint Presentation</vt:lpstr>
      <vt:lpstr>     S1 Prosimo povejte, kako pomembna je vsaka od naštetih stvari v vašem življenju? Ocenite  na lestvici od 0 do 10, kjer 0 pomeni, da stvar sploh ni pomembna, 10 pa, da je stvar izjemno   pomembna v vašem življenju.  DRUŽINA, PRIJATELJI, PROSTI ČAS, DELO, POLITIKA, VERA  </vt:lpstr>
      <vt:lpstr>PowerPoint Presentation</vt:lpstr>
      <vt:lpstr>  S2 Kako bi na splošno ocenili vaše zdravje? Ali bi rekli, da je...  </vt:lpstr>
      <vt:lpstr>PowerPoint Presentation</vt:lpstr>
      <vt:lpstr>   S3 Kako pogosto imate naslednje težave ali motnje?  </vt:lpstr>
      <vt:lpstr>S4 Če pomislite na zadnjih 12 mesecev, koliko noči vas ni bilo doma, ker ste bili na počitnicah ali   nekje na družabnem obisku? </vt:lpstr>
      <vt:lpstr>S5 Ocenite, kako pogosto se iz družabnih razlogov dobivate s prijatelji, sorodniki ali kolegi z dela?</vt:lpstr>
      <vt:lpstr>PowerPoint Presentation</vt:lpstr>
      <vt:lpstr>S6  Če ocenjujete na splošno, kako zadovoljni ste z vašo sedanjo zaposlitvijo?  (odgovarjajo samo zaposleni)</vt:lpstr>
      <vt:lpstr>  S7 Ali vas skrbi, da bi lahko izgubili svojo zaposlitev, delovno mesto?  (odgovarjajo samo zaposleni, n=504) </vt:lpstr>
      <vt:lpstr>   S8 Kako vidite situacijo z dohodkom v vašem gospodinjstvu? Kateri od naslednjih opisov ji najbolj   ustreza? </vt:lpstr>
      <vt:lpstr>PowerPoint Presentation</vt:lpstr>
      <vt:lpstr>S9  Krvodajalstvo je pomembno človeško dejanje, ki rešuje življenja.   Ali ste, oziroma bi, darovali kri ali ne?</vt:lpstr>
      <vt:lpstr>S10 Kaj menite o presajanju človeškega srca in drugih organov? Ali bi pristali, da bi po vaši smrti vaše   srce presadili drugemu človeku, če bi mu s tem rešili življenje ali ne?</vt:lpstr>
      <vt:lpstr>S11 Ali mislite, da bi bilo potrebno razlike v osebnih dohodkih v Sloveniji povečati, zmanjšati  ali   odpraviti, ali pa so take razlike, kakršne so sedaj, primerne?</vt:lpstr>
      <vt:lpstr>PowerPoint Presentation</vt:lpstr>
      <vt:lpstr>S12 – S19 V večini dežel obstajajo razlike in celo spori in konflikti med različnimi družbenimi skupinami.   Kako ostri so po vaši oceni v Sloveniji spori in konflikti med spodaj navedenimi skupinami?</vt:lpstr>
      <vt:lpstr>S20   Ljudje morajo nekomu zaupati in imeti občutek, da se lahko zanesejo nase in na druge.    Ocenite vaše zaupanje na lestvici od 0 do 10, pri čemer 0 pomeni, da sploh ne zaupate,   10 pa, da povsem zaupate. V kolikšni meri lahko vi zaupate naslednjim: </vt:lpstr>
      <vt:lpstr>PowerPoint Presentation</vt:lpstr>
      <vt:lpstr>PowerPoint Presentation</vt:lpstr>
      <vt:lpstr>  S21 Katera od dveh naslednjih trditev je bliže vašemu mnenju?  Pomembni sta tako svoboda  kot enakost. Toda če bi morali izbrati eno ali drugo...  </vt:lpstr>
      <vt:lpstr>PowerPoint Presentation</vt:lpstr>
      <vt:lpstr>S22 Katera od dveh naslednjih trditev je bliže vašemu mnenju? Pomembni sta tako svoboda  kot varnost. Toda če bi moral/a izbrati eno ali drugo... </vt:lpstr>
      <vt:lpstr>PowerPoint Presentation</vt:lpstr>
      <vt:lpstr>   S23 In katera od dveh naslednjih trditev je bliže vašemu mnenju? Pomembni sta tako   enakost kot varnost. Toda če bi moral/a izbrati eno ali drugo...  </vt:lpstr>
      <vt:lpstr>PowerPoint Presentation</vt:lpstr>
      <vt:lpstr>  S24  Povejte prosim, kdo naj bi bil po vašem mnenju predvsem odgovoren za to, da bi imeli ljudje   primeren življenjski standard? Prosim, ocenite na lestvici od 0 do 10, pri čemer 0 pomeni 'to je   predvsem odgovornost posameznika', 10 pa 'to je predvsem odgovornost države'.  </vt:lpstr>
      <vt:lpstr>  S25 – S41 Našteli vam bomo nekaj besed ali pojmov, vi pa na hitro, po prvem vtisu, brez predolgega  razmišljanja, ocenite, ali imate do njih zelo pozitiven, pozitiven, negativen ali zelo negativen odnos.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S42 – S53 Prosim povejte, ali spodaj navedeni pojmi ustrezajo ali ne ustrezajo vaši predstavi o kapitalistični   družbi. </vt:lpstr>
      <vt:lpstr>S54 – S65 Sedaj pa povejte še, ali navedeni pojmi ustrezajo ali ne ustrezajo vaši predstavi o socialistični   družbi.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S66  Sedaj pa za vsakega od naslednjih poklicev povejte, kolikšen ugled ima po vaši oceni pri  ljudeh.   Ocenite z lestvico, pri čemer 1 pomeni zelo velik ugled, 5 pa zelo majhen.</vt:lpstr>
      <vt:lpstr> S67 V Sloveniji se je oblikovalo več različnih pogledov glede vloge partizanov in domobrancev v času   2. svetovne vojne (1941–1945). Navedli vam bomo nekaj teh pogledov, vi pa povejte, kateri od   njih vam je najbližji.  </vt:lpstr>
      <vt:lpstr>PowerPoint Presentation</vt:lpstr>
      <vt:lpstr>   S68 Obstajajo različna mnenja o razmerah, v kakršnih smo živeli v Sloveniji v desetletjih po   2. svetovni vojni – vse do osamosvojitve Slovenije 1991. Navajamo jih nekaj, vi pa povejte,   katero je vam osebno najbližje? </vt:lpstr>
      <vt:lpstr>PowerPoint Presentation</vt:lpstr>
      <vt:lpstr>  S69 Tudi pogledi na razvoj in življenjske razmere v Sloveniji v zadnjih dveh desetletjih –   po osamosvojitvi, so različni. Navedli vam bomo nekaj pogledov, vi pa povejte, kateri od teh je   vam najbližji.  </vt:lpstr>
      <vt:lpstr>PowerPoint Presentation</vt:lpstr>
      <vt:lpstr>  S71 Spodaj so zapisani trije značilni pogledi na družbo, v kateri živimo. Kateri izmed njih je najbliže   vašemu mnenju?  </vt:lpstr>
      <vt:lpstr>PowerPoint Presentation</vt:lpstr>
      <vt:lpstr>   S72  Včasih demokracija ne deluje. Kadar se to zgodi, nekateri menijo, da potrebujemo močnega  voditelja, ki bi uredil stvari; drugi pa menijo, da je tudi takrat, ko stvari ne  delujejo, demokracija   najboljša. Kaj vi mislite o tem, ali takrat... </vt:lpstr>
      <vt:lpstr>PowerPoint Presentation</vt:lpstr>
      <vt:lpstr>    S73 Slovenija je v ustavi opredeljena kot pravna in kot socialna država.  a) Kaj menite, v kolikšni meri je Slovenija pravna država?    b) In v kolikšni meri je Slovenija socialna država?     </vt:lpstr>
      <vt:lpstr>PowerPoint Presentation</vt:lpstr>
      <vt:lpstr>PowerPoint Presentation</vt:lpstr>
      <vt:lpstr>  S74 V zadnjem času je vse več pobud za uveljavitev t.i. univerzalnega temeljnega dohodka.  Država   naj bi tako vsem zagotavlja temeljni nivo dohodka, ne glede na premoženje ali zaposlenost, in   tako preprečila širjenje revščine ter zagotovila avtonomijo posameznika.   Ali uvedbo Univerzalnega temeljnega dohodka podpirate ali ne? </vt:lpstr>
      <vt:lpstr>S75 Prevladuje ocena, da je Slovenija v gospodarski in finančni krizi. Ali to krizo občutite tudi   vi osebno, kdo v vaši družini ali ne? </vt:lpstr>
      <vt:lpstr>PowerPoint Presentation</vt:lpstr>
      <vt:lpstr>  S76 Ali ste zaradi krize spremenili vaše potrošniške navade, ali sedaj trošite manj kot prej ali ne?  </vt:lpstr>
      <vt:lpstr>PowerPoint Presentation</vt:lpstr>
      <vt:lpstr>  S77 Ali je zaradi te krize vas oz. koga v vaši družini prizadelo kaj od naslednjega?  </vt:lpstr>
      <vt:lpstr>  S78 Ali bi se bili vi - zato, da bi se Slovenija izvila iz krize - pripravljeni čemu odpovedati, oziroma več   prispevati iz lastnega žepa ali ne?  </vt:lpstr>
      <vt:lpstr>PowerPoint Presentation</vt:lpstr>
      <vt:lpstr>GRAFOTEKA DEMOGRAFIJA </vt:lpstr>
      <vt:lpstr>PowerPoint Presentation</vt:lpstr>
      <vt:lpstr>PowerPoint Presentation</vt:lpstr>
      <vt:lpstr>  D24a Ne glede na to ali obiskujete verske obrede ali ne, ali bi zase rekli, da ste...  </vt:lpstr>
      <vt:lpstr>D25 V naši družbi so skupine ljudi, ki so blizu vrha ter skupine, ki so bolj na dnu. Spodaj je lestvica, ki   sega od vrha do dna. Kam bi vi uvrstili samega sebe na tej lestvici?</vt:lpstr>
      <vt:lpstr>D27 Za katero stranko oz, kandidata katere stranke ste volili?</vt:lpstr>
      <vt:lpstr>PowerPoint Presentation</vt:lpstr>
      <vt:lpstr>  D27c Velika verjetnost je, da bo (je?) iz vstajniškega gibanja nastala ena ali več novih strank.   Ali bi tako novo stranko na volitvah podprli, ali 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D24a Ne glede na to ali obiskujete verske obrede ali ne, ali bi zase rekli, da ste...  </vt:lpstr>
      <vt:lpstr>D25 V naši družbi so skupine ljudi, ki so blizu vrha ter skupine, ki so bolj na dnu. Spodaj je lestvica, ki   sega od vrha do dna. Kam bi vi uvrstili samega sebe na tej lestvici?</vt:lpstr>
      <vt:lpstr>D27 Za katero stranko oz, kandidata katere stranke ste volili?</vt:lpstr>
      <vt:lpstr>PowerPoint Presentation</vt:lpstr>
      <vt:lpstr>  D27c Velika verjetnost je, da bo (je?) iz vstajniškega gibanja nastala ena ali več novih strank.   Ali bi tako novo stranko na volitvah podprli, ali ne? </vt:lpstr>
      <vt:lpstr>PowerPoint Presentation</vt:lpstr>
      <vt:lpstr>PowerPoint Presentation</vt:lpstr>
      <vt:lpstr>PowerPoint Presentation</vt:lpstr>
      <vt:lpstr>PowerPoint Presentation</vt:lpstr>
      <vt:lpstr>PowerPoint Presentation</vt:lpstr>
    </vt:vector>
  </TitlesOfParts>
  <Company>FDV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GRAFOTEKA</dc:title>
  <dc:creator>Uporabnik</dc:creator>
  <cp:lastModifiedBy>Uporabnik</cp:lastModifiedBy>
  <cp:revision>154</cp:revision>
  <dcterms:created xsi:type="dcterms:W3CDTF">2014-01-28T09:14:18Z</dcterms:created>
  <dcterms:modified xsi:type="dcterms:W3CDTF">2014-04-25T11:19:02Z</dcterms:modified>
</cp:coreProperties>
</file>